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Riveros García" initials="DRG" lastIdx="1" clrIdx="0">
    <p:extLst>
      <p:ext uri="{19B8F6BF-5375-455C-9EA6-DF929625EA0E}">
        <p15:presenceInfo xmlns:p15="http://schemas.microsoft.com/office/powerpoint/2012/main" userId="b65dcff330c573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57"/>
    <a:srgbClr val="C29193"/>
    <a:srgbClr val="050505"/>
    <a:srgbClr val="6D3BA1"/>
    <a:srgbClr val="FFFFFF"/>
    <a:srgbClr val="F44336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1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4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CB2DA-D1DA-4B0E-B470-4BA32AB836F0}" type="datetimeFigureOut">
              <a:rPr lang="es-ES" smtClean="0"/>
              <a:t>15/10/2022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99B1F-93D5-400E-B00D-184A51C0066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331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38583B5-2BEA-4CA0-90DF-F6C463627CE5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AF80-B7AD-4B2C-8E24-3B79770C3055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82499-E8DE-4405-B485-C3DA6DB9EF3A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713E7-AFB4-4AEB-8576-D2DD68A279A0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31B92-0186-4049-904A-E86A79037D48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0BACA-B2D7-4798-BCE2-3D48BA585CA2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CED1-B59E-4173-8DA6-5F3963CC47AA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026D-B2CE-4625-B68D-82A212F2A47A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6A73C-8825-449F-AB13-BDB9ADDA913D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42A6F49-D688-4512-9B7E-252914880A2C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7511C9-A6B2-4CB6-84AE-8084D9D3BF07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C2FF8A7-BD3E-4F97-8B98-F2B77FEBEFBD}" type="datetime1">
              <a:rPr lang="en-US" smtClean="0"/>
              <a:t>10/15/2022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DC9HFx_6kEjnj1QFGoOdxnsAvgE8RHw/view?usp=sharing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78B79732-FC73-4903-BB4E-51BDB22594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824562" y="1234697"/>
            <a:ext cx="4099789" cy="42215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B680E7-C211-4F87-A487-E7404BF77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32" y="1234697"/>
            <a:ext cx="9035934" cy="2265218"/>
          </a:xfrm>
        </p:spPr>
        <p:txBody>
          <a:bodyPr/>
          <a:lstStyle/>
          <a:p>
            <a:br>
              <a:rPr lang="es-ES" sz="4800" dirty="0"/>
            </a:br>
            <a:r>
              <a:rPr lang="es-ES" sz="5400" dirty="0"/>
              <a:t>Detección de patrones machistas en noticias de internet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DE4CDD-5881-4EF9-856B-AA8170FFD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5866" y="3369184"/>
            <a:ext cx="7320265" cy="1000168"/>
          </a:xfrm>
        </p:spPr>
        <p:txBody>
          <a:bodyPr>
            <a:normAutofit lnSpcReduction="10000"/>
          </a:bodyPr>
          <a:lstStyle/>
          <a:p>
            <a:r>
              <a:rPr lang="es-ES" sz="2800" dirty="0"/>
              <a:t>Escuela de Arquitectura, Ingeniería y Diseño</a:t>
            </a:r>
          </a:p>
          <a:p>
            <a:r>
              <a:rPr lang="es-ES" sz="2800" dirty="0"/>
              <a:t>Universidad Europea de Madrid</a:t>
            </a:r>
          </a:p>
          <a:p>
            <a:endParaRPr lang="es-ES" sz="2800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839A18F-85F7-441A-A38C-C45EDFB72527}"/>
              </a:ext>
            </a:extLst>
          </p:cNvPr>
          <p:cNvSpPr txBox="1">
            <a:spLocks/>
          </p:cNvSpPr>
          <p:nvPr/>
        </p:nvSpPr>
        <p:spPr>
          <a:xfrm>
            <a:off x="1345406" y="4534032"/>
            <a:ext cx="4529051" cy="738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800" dirty="0"/>
              <a:t>Alumno: Daniel Riveros García</a:t>
            </a:r>
          </a:p>
          <a:p>
            <a:pPr algn="l"/>
            <a:r>
              <a:rPr lang="es-ES" sz="2800" dirty="0"/>
              <a:t>Tutor: María Cruz Gaya López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8764FD0-9BEC-4285-A0E8-ECF2BBE8BC54}"/>
              </a:ext>
            </a:extLst>
          </p:cNvPr>
          <p:cNvSpPr txBox="1">
            <a:spLocks/>
          </p:cNvSpPr>
          <p:nvPr/>
        </p:nvSpPr>
        <p:spPr>
          <a:xfrm>
            <a:off x="6948526" y="4698712"/>
            <a:ext cx="3898068" cy="409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800" dirty="0"/>
              <a:t>Sevilla, 15 de octubre de 2022</a:t>
            </a:r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8979836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3B6CF7-489C-4E52-B326-4C7B31CC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46CB6EB-C5AC-411F-A7A0-D9E0B453E8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86AF561-838F-4D5E-813D-A0D15BDC330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779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Objetivos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8769FB0-59D9-4D4C-977D-5B616E021815}"/>
              </a:ext>
            </a:extLst>
          </p:cNvPr>
          <p:cNvSpPr txBox="1">
            <a:spLocks/>
          </p:cNvSpPr>
          <p:nvPr/>
        </p:nvSpPr>
        <p:spPr>
          <a:xfrm>
            <a:off x="1371600" y="1460808"/>
            <a:ext cx="960120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Subobjetivos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CB88E117-20CE-4910-9C2F-F1F608E2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69" y="2691821"/>
            <a:ext cx="1431972" cy="1431972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4F6DE01E-EEC2-46F8-A2B7-4717E0FD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57" y="2691821"/>
            <a:ext cx="1600010" cy="1600010"/>
          </a:xfrm>
          <a:prstGeom prst="rect">
            <a:avLst/>
          </a:prstGeom>
        </p:spPr>
      </p:pic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896A85F1-A850-4666-8DC7-3A1C4F18E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683" y="2662290"/>
            <a:ext cx="1533420" cy="153342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172F252-7F92-4206-B7E2-4DEDB219C5DD}"/>
              </a:ext>
            </a:extLst>
          </p:cNvPr>
          <p:cNvSpPr txBox="1">
            <a:spLocks/>
          </p:cNvSpPr>
          <p:nvPr/>
        </p:nvSpPr>
        <p:spPr>
          <a:xfrm>
            <a:off x="1371599" y="2105726"/>
            <a:ext cx="4525767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Preprocesamiento de datos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87DC46D8-D998-4FC9-A618-32D33C85EFE5}"/>
              </a:ext>
            </a:extLst>
          </p:cNvPr>
          <p:cNvSpPr txBox="1">
            <a:spLocks/>
          </p:cNvSpPr>
          <p:nvPr/>
        </p:nvSpPr>
        <p:spPr>
          <a:xfrm>
            <a:off x="1341825" y="2662290"/>
            <a:ext cx="4525767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Aprendizaje automático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D218DD1-9AE2-4FC9-ADCF-8D32CA979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314" y="2598804"/>
            <a:ext cx="6110323" cy="3454136"/>
          </a:xfrm>
          <a:prstGeom prst="rect">
            <a:avLst/>
          </a:prstGeom>
        </p:spPr>
      </p:pic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EC007C08-C173-4A97-B2D7-C54C0CF4EBF3}"/>
              </a:ext>
            </a:extLst>
          </p:cNvPr>
          <p:cNvSpPr txBox="1">
            <a:spLocks/>
          </p:cNvSpPr>
          <p:nvPr/>
        </p:nvSpPr>
        <p:spPr>
          <a:xfrm>
            <a:off x="7316531" y="2137319"/>
            <a:ext cx="4525767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Aprendizaje automático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11" name="Imagen 1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C337EE4-6A4E-4C9E-805A-BF21D1E55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883" y="2662290"/>
            <a:ext cx="6187183" cy="378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3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0.29062 -7.40741E-7 C 0.42083 -7.40741E-7 0.58138 0.07986 0.58138 0.14468 L 0.58138 0.2900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63" y="1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-0.01888 7.40741E-7 C -0.02734 7.40741E-7 -0.03776 -0.0912 -0.03776 -0.16551 L -0.03776 -0.33102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-165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 L 0.04284 0 C 0.06185 0 0.08542 0.07894 0.08542 0.14352 L 0.08542 0.2870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143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48894 -0.077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40" y="-386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48763 0.0046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20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-0.48763 -0.0046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53" y="-25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4" grpId="2"/>
      <p:bldP spid="17" grpId="0"/>
      <p:bldP spid="1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3B6CF7-489C-4E52-B326-4C7B31CC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46CB6EB-C5AC-411F-A7A0-D9E0B453E8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86AF561-838F-4D5E-813D-A0D15BDC330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779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Objetivos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8769FB0-59D9-4D4C-977D-5B616E021815}"/>
              </a:ext>
            </a:extLst>
          </p:cNvPr>
          <p:cNvSpPr txBox="1">
            <a:spLocks/>
          </p:cNvSpPr>
          <p:nvPr/>
        </p:nvSpPr>
        <p:spPr>
          <a:xfrm>
            <a:off x="1371600" y="1460808"/>
            <a:ext cx="960120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Subobjetivos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CB88E117-20CE-4910-9C2F-F1F608E2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69" y="2691821"/>
            <a:ext cx="1431972" cy="1431972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4F6DE01E-EEC2-46F8-A2B7-4717E0FD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57" y="2691821"/>
            <a:ext cx="1600010" cy="1600010"/>
          </a:xfrm>
          <a:prstGeom prst="rect">
            <a:avLst/>
          </a:prstGeom>
        </p:spPr>
      </p:pic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896A85F1-A850-4666-8DC7-3A1C4F18E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683" y="2662290"/>
            <a:ext cx="1533420" cy="1533420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84B6209-A3D3-4863-90E0-7D9BE2E5D90D}"/>
              </a:ext>
            </a:extLst>
          </p:cNvPr>
          <p:cNvSpPr txBox="1">
            <a:spLocks/>
          </p:cNvSpPr>
          <p:nvPr/>
        </p:nvSpPr>
        <p:spPr>
          <a:xfrm>
            <a:off x="1371600" y="2162652"/>
            <a:ext cx="960120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Interfaz de Usuario (GUI)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3" name="Imagen 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D223B19-CA8C-4F68-96A9-C08C1EBB0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534" y="2864496"/>
            <a:ext cx="3624424" cy="362442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AF522F1-96D7-45B8-A5BE-4EF8D2D39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474" y="1658946"/>
            <a:ext cx="3564865" cy="25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95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0.29296 -7.40741E-7 C 0.42434 -7.40741E-7 0.58645 0.08009 0.58645 0.14491 L 0.58645 0.2900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23" y="1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20378 7.40741E-7 C 0.29531 7.40741E-7 0.40833 0.07639 0.40833 0.13889 L 0.40833 0.2777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17" y="13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 L -0.18984 0 C -0.275 0 -0.3806 -0.07894 -0.3806 -0.14352 L -0.3806 -0.2870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49" y="-143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58585AD-2F63-4685-999C-262EE3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F4684B8-887B-4B2E-8DAC-F0D5F3A16BBB}"/>
              </a:ext>
            </a:extLst>
          </p:cNvPr>
          <p:cNvSpPr txBox="1">
            <a:spLocks/>
          </p:cNvSpPr>
          <p:nvPr/>
        </p:nvSpPr>
        <p:spPr>
          <a:xfrm>
            <a:off x="1371600" y="1435429"/>
            <a:ext cx="960120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Objetivo principal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177E4E45-F7D4-464D-93C6-B0A4F07F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69" y="2691821"/>
            <a:ext cx="1431972" cy="1431972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13C7E9B0-10DA-4145-B223-65523CC7F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209" y="2607802"/>
            <a:ext cx="1600010" cy="1600010"/>
          </a:xfrm>
          <a:prstGeom prst="rect">
            <a:avLst/>
          </a:prstGeom>
        </p:spPr>
      </p:pic>
      <p:pic>
        <p:nvPicPr>
          <p:cNvPr id="21" name="Imagen 20" descr="Logotipo, Icono&#10;&#10;Descripción generada automáticamente">
            <a:extLst>
              <a:ext uri="{FF2B5EF4-FFF2-40B4-BE49-F238E27FC236}">
                <a16:creationId xmlns:a16="http://schemas.microsoft.com/office/drawing/2014/main" id="{0BE25DEC-C6D9-4A7E-B004-63524133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234" y="2674392"/>
            <a:ext cx="1533420" cy="1533420"/>
          </a:xfrm>
          <a:prstGeom prst="rect">
            <a:avLst/>
          </a:prstGeom>
        </p:spPr>
      </p:pic>
      <p:sp>
        <p:nvSpPr>
          <p:cNvPr id="14" name="Es igual a 13">
            <a:extLst>
              <a:ext uri="{FF2B5EF4-FFF2-40B4-BE49-F238E27FC236}">
                <a16:creationId xmlns:a16="http://schemas.microsoft.com/office/drawing/2014/main" id="{03FE893F-90C1-415A-9950-87F8F25315F1}"/>
              </a:ext>
            </a:extLst>
          </p:cNvPr>
          <p:cNvSpPr/>
          <p:nvPr/>
        </p:nvSpPr>
        <p:spPr>
          <a:xfrm>
            <a:off x="8425634" y="3067322"/>
            <a:ext cx="716670" cy="747559"/>
          </a:xfrm>
          <a:prstGeom prst="mathEqual">
            <a:avLst/>
          </a:prstGeom>
          <a:solidFill>
            <a:srgbClr val="C291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6DB3DF45-9837-4810-99F3-B4C1197E1931}"/>
              </a:ext>
            </a:extLst>
          </p:cNvPr>
          <p:cNvSpPr/>
          <p:nvPr/>
        </p:nvSpPr>
        <p:spPr>
          <a:xfrm>
            <a:off x="3064174" y="3164415"/>
            <a:ext cx="542055" cy="529169"/>
          </a:xfrm>
          <a:prstGeom prst="plus">
            <a:avLst>
              <a:gd name="adj" fmla="val 31509"/>
            </a:avLst>
          </a:prstGeom>
          <a:solidFill>
            <a:srgbClr val="C291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142193AB-F40A-4F5D-8F11-DBC6F60199D1}"/>
              </a:ext>
            </a:extLst>
          </p:cNvPr>
          <p:cNvSpPr/>
          <p:nvPr/>
        </p:nvSpPr>
        <p:spPr>
          <a:xfrm>
            <a:off x="5778199" y="3143222"/>
            <a:ext cx="542055" cy="529169"/>
          </a:xfrm>
          <a:prstGeom prst="plus">
            <a:avLst>
              <a:gd name="adj" fmla="val 31509"/>
            </a:avLst>
          </a:prstGeom>
          <a:solidFill>
            <a:srgbClr val="C291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 descr="Imagen que contiene reloj, objeto, señal&#10;&#10;Descripción generada automáticamente">
            <a:extLst>
              <a:ext uri="{FF2B5EF4-FFF2-40B4-BE49-F238E27FC236}">
                <a16:creationId xmlns:a16="http://schemas.microsoft.com/office/drawing/2014/main" id="{DBB9BA71-33B1-490B-80D1-794C6B050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736" y="2629209"/>
            <a:ext cx="1599580" cy="1599580"/>
          </a:xfrm>
          <a:prstGeom prst="rect">
            <a:avLst/>
          </a:prstGeom>
        </p:spPr>
      </p:pic>
      <p:pic>
        <p:nvPicPr>
          <p:cNvPr id="22" name="Imagen 21" descr="Imagen que contiene señal&#10;&#10;Descripción generada automáticamente">
            <a:extLst>
              <a:ext uri="{FF2B5EF4-FFF2-40B4-BE49-F238E27FC236}">
                <a16:creationId xmlns:a16="http://schemas.microsoft.com/office/drawing/2014/main" id="{8B7C550A-99CB-4533-813E-60E5942CD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224" y="1700013"/>
            <a:ext cx="3919951" cy="39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44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BC8499D-1E0E-4E18-B8BC-BA76D147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7786" b="7786"/>
          <a:stretch/>
        </p:blipFill>
        <p:spPr>
          <a:xfrm>
            <a:off x="-248" y="10"/>
            <a:ext cx="12191980" cy="68579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C40B1E-44B6-4C0B-BFA2-42655A13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630" y="2387548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Estructura</a:t>
            </a:r>
            <a:r>
              <a:rPr lang="en-US" sz="7200" cap="all" dirty="0"/>
              <a:t> del </a:t>
            </a:r>
            <a:r>
              <a:rPr lang="en-US" sz="7200" cap="all" dirty="0" err="1"/>
              <a:t>proyecto</a:t>
            </a:r>
            <a:endParaRPr lang="en-US" sz="7200" cap="al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F75354-71F6-4357-AC82-5150B33A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55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58585AD-2F63-4685-999C-262EE3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Estructura del Proyecto</a:t>
            </a:r>
          </a:p>
        </p:txBody>
      </p:sp>
      <p:pic>
        <p:nvPicPr>
          <p:cNvPr id="3" name="Imagen 2" descr="Imagen que contiene lego, juguete&#10;&#10;Descripción generada automáticamente">
            <a:extLst>
              <a:ext uri="{FF2B5EF4-FFF2-40B4-BE49-F238E27FC236}">
                <a16:creationId xmlns:a16="http://schemas.microsoft.com/office/drawing/2014/main" id="{5C8E679E-A027-4975-BC03-D91EC6ABC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387" y="1656571"/>
            <a:ext cx="3218337" cy="3943188"/>
          </a:xfrm>
          <a:prstGeom prst="rect">
            <a:avLst/>
          </a:prstGeom>
        </p:spPr>
      </p:pic>
      <p:pic>
        <p:nvPicPr>
          <p:cNvPr id="7" name="Imagen 6" descr="Imagen que contiene lego, juguete&#10;&#10;Descripción generada automáticamente">
            <a:extLst>
              <a:ext uri="{FF2B5EF4-FFF2-40B4-BE49-F238E27FC236}">
                <a16:creationId xmlns:a16="http://schemas.microsoft.com/office/drawing/2014/main" id="{038CE5FC-48E7-428F-BFD9-3B849A6F0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033" y="2813362"/>
            <a:ext cx="4561167" cy="3040778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A6EB186-2050-4317-AD33-7D0B13829BBE}"/>
              </a:ext>
            </a:extLst>
          </p:cNvPr>
          <p:cNvSpPr txBox="1">
            <a:spLocks/>
          </p:cNvSpPr>
          <p:nvPr/>
        </p:nvSpPr>
        <p:spPr>
          <a:xfrm>
            <a:off x="1371600" y="1995081"/>
            <a:ext cx="960120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Fases de trabajo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8" name="Flecha: a la derecha con bandas 7">
            <a:extLst>
              <a:ext uri="{FF2B5EF4-FFF2-40B4-BE49-F238E27FC236}">
                <a16:creationId xmlns:a16="http://schemas.microsoft.com/office/drawing/2014/main" id="{5628818A-5573-4710-9FA7-E210E705D34F}"/>
              </a:ext>
            </a:extLst>
          </p:cNvPr>
          <p:cNvSpPr/>
          <p:nvPr/>
        </p:nvSpPr>
        <p:spPr>
          <a:xfrm rot="20384178">
            <a:off x="5934402" y="3427038"/>
            <a:ext cx="1863306" cy="874198"/>
          </a:xfrm>
          <a:prstGeom prst="stripedRightArrow">
            <a:avLst>
              <a:gd name="adj1" fmla="val 37090"/>
              <a:gd name="adj2" fmla="val 56455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9340F30D-FE47-451F-92D3-C0B0CB0EC9B0}"/>
              </a:ext>
            </a:extLst>
          </p:cNvPr>
          <p:cNvSpPr txBox="1">
            <a:spLocks/>
          </p:cNvSpPr>
          <p:nvPr/>
        </p:nvSpPr>
        <p:spPr>
          <a:xfrm>
            <a:off x="2065455" y="5907615"/>
            <a:ext cx="292923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Fase Inicial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3B318D53-83EE-491E-AFB4-B7AA20C74361}"/>
              </a:ext>
            </a:extLst>
          </p:cNvPr>
          <p:cNvSpPr txBox="1">
            <a:spLocks/>
          </p:cNvSpPr>
          <p:nvPr/>
        </p:nvSpPr>
        <p:spPr>
          <a:xfrm>
            <a:off x="8806263" y="5614095"/>
            <a:ext cx="187324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Fase Final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4F24D135-99BA-45CE-8F55-D86D126386B8}"/>
              </a:ext>
            </a:extLst>
          </p:cNvPr>
          <p:cNvSpPr txBox="1">
            <a:spLocks/>
          </p:cNvSpPr>
          <p:nvPr/>
        </p:nvSpPr>
        <p:spPr>
          <a:xfrm rot="20346470">
            <a:off x="6280185" y="3187358"/>
            <a:ext cx="1547973" cy="9159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5800" dirty="0"/>
              <a:t>…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797857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20" grpId="0"/>
      <p:bldP spid="22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A6EB186-2050-4317-AD33-7D0B13829BBE}"/>
              </a:ext>
            </a:extLst>
          </p:cNvPr>
          <p:cNvSpPr txBox="1">
            <a:spLocks/>
          </p:cNvSpPr>
          <p:nvPr/>
        </p:nvSpPr>
        <p:spPr>
          <a:xfrm>
            <a:off x="9215919" y="5893733"/>
            <a:ext cx="306895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Fase Inicial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b="1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C276934-12BE-4699-82AC-EB0BCBEE7004}"/>
              </a:ext>
            </a:extLst>
          </p:cNvPr>
          <p:cNvSpPr txBox="1">
            <a:spLocks/>
          </p:cNvSpPr>
          <p:nvPr/>
        </p:nvSpPr>
        <p:spPr>
          <a:xfrm>
            <a:off x="1478344" y="4405960"/>
            <a:ext cx="5312873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Primera aproximación del modelo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45DC460-AA8E-41CF-B364-E0407CBB4B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33" y="1760074"/>
            <a:ext cx="1035948" cy="98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AF4A0AF-ACB0-49AA-93BB-73691B2A1B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394" y="2369738"/>
            <a:ext cx="2091005" cy="198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35B5054-4C38-4F5B-8E79-5314C89AAA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96" y="2304499"/>
            <a:ext cx="2090884" cy="198473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uadro de texto 2">
            <a:extLst>
              <a:ext uri="{FF2B5EF4-FFF2-40B4-BE49-F238E27FC236}">
                <a16:creationId xmlns:a16="http://schemas.microsoft.com/office/drawing/2014/main" id="{ABB5D447-8579-496B-AE17-0E169C85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045" y="5863249"/>
            <a:ext cx="633691" cy="50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-</a:t>
            </a:r>
            <a:endParaRPr lang="es-E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625DB149-F5DF-4C85-8DB2-A1E0E6E609C3}"/>
              </a:ext>
            </a:extLst>
          </p:cNvPr>
          <p:cNvSpPr txBox="1">
            <a:spLocks/>
          </p:cNvSpPr>
          <p:nvPr/>
        </p:nvSpPr>
        <p:spPr>
          <a:xfrm>
            <a:off x="902011" y="5296837"/>
            <a:ext cx="2681620" cy="73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 err="1">
                <a:solidFill>
                  <a:schemeClr val="tx1"/>
                </a:solidFill>
              </a:rPr>
              <a:t>Random</a:t>
            </a:r>
            <a:r>
              <a:rPr lang="es-ES" sz="2800" i="1" dirty="0">
                <a:solidFill>
                  <a:schemeClr val="tx1"/>
                </a:solidFill>
              </a:rPr>
              <a:t> Forest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036D1D60-E012-41B3-9CAA-C2FD0C69F2BA}"/>
              </a:ext>
            </a:extLst>
          </p:cNvPr>
          <p:cNvSpPr txBox="1">
            <a:spLocks/>
          </p:cNvSpPr>
          <p:nvPr/>
        </p:nvSpPr>
        <p:spPr>
          <a:xfrm>
            <a:off x="2590734" y="6001537"/>
            <a:ext cx="3505266" cy="73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 err="1">
                <a:solidFill>
                  <a:schemeClr val="tx1"/>
                </a:solidFill>
              </a:rPr>
              <a:t>Logistic</a:t>
            </a:r>
            <a:r>
              <a:rPr lang="es-ES" sz="2800" i="1" dirty="0">
                <a:solidFill>
                  <a:schemeClr val="tx1"/>
                </a:solidFill>
              </a:rPr>
              <a:t> </a:t>
            </a:r>
            <a:r>
              <a:rPr lang="es-ES" sz="2800" i="1" dirty="0" err="1">
                <a:solidFill>
                  <a:schemeClr val="tx1"/>
                </a:solidFill>
              </a:rPr>
              <a:t>Regression</a:t>
            </a:r>
            <a:endParaRPr lang="es-ES" sz="2800" i="1" dirty="0">
              <a:solidFill>
                <a:schemeClr val="tx1"/>
              </a:solidFill>
            </a:endParaRP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9F7BA28F-8A54-4386-BD5C-EE112E287552}"/>
              </a:ext>
            </a:extLst>
          </p:cNvPr>
          <p:cNvSpPr txBox="1">
            <a:spLocks/>
          </p:cNvSpPr>
          <p:nvPr/>
        </p:nvSpPr>
        <p:spPr>
          <a:xfrm>
            <a:off x="5116016" y="5296836"/>
            <a:ext cx="2681620" cy="73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Gaussian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64F9E0F-1A31-4D8B-A67E-DCEDEE4E0EED}"/>
              </a:ext>
            </a:extLst>
          </p:cNvPr>
          <p:cNvCxnSpPr/>
          <p:nvPr/>
        </p:nvCxnSpPr>
        <p:spPr>
          <a:xfrm flipH="1">
            <a:off x="2507158" y="4935129"/>
            <a:ext cx="517974" cy="3454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57938791-BE8E-45B7-B349-48BD5A7B3315}"/>
              </a:ext>
            </a:extLst>
          </p:cNvPr>
          <p:cNvCxnSpPr>
            <a:cxnSpLocks/>
          </p:cNvCxnSpPr>
          <p:nvPr/>
        </p:nvCxnSpPr>
        <p:spPr>
          <a:xfrm>
            <a:off x="4253501" y="4951395"/>
            <a:ext cx="0" cy="911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93539914-CB5B-4655-968D-73FAE99B3938}"/>
              </a:ext>
            </a:extLst>
          </p:cNvPr>
          <p:cNvCxnSpPr>
            <a:cxnSpLocks/>
          </p:cNvCxnSpPr>
          <p:nvPr/>
        </p:nvCxnSpPr>
        <p:spPr>
          <a:xfrm>
            <a:off x="5177661" y="4944671"/>
            <a:ext cx="508605" cy="332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B61A1D5B-F06C-4868-8CEF-615739D8E688}"/>
              </a:ext>
            </a:extLst>
          </p:cNvPr>
          <p:cNvSpPr txBox="1">
            <a:spLocks/>
          </p:cNvSpPr>
          <p:nvPr/>
        </p:nvSpPr>
        <p:spPr>
          <a:xfrm>
            <a:off x="7051496" y="4576667"/>
            <a:ext cx="3921304" cy="119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Búsqueda y </a:t>
            </a:r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preprocesado de datos</a:t>
            </a:r>
          </a:p>
        </p:txBody>
      </p:sp>
      <p:pic>
        <p:nvPicPr>
          <p:cNvPr id="32" name="Imagen 31" descr="Imagen que contiene señal&#10;&#10;Descripción generada automáticamente">
            <a:extLst>
              <a:ext uri="{FF2B5EF4-FFF2-40B4-BE49-F238E27FC236}">
                <a16:creationId xmlns:a16="http://schemas.microsoft.com/office/drawing/2014/main" id="{00D456E4-C2DC-4BA6-A0FA-4C1F2883F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1661" y="5876663"/>
            <a:ext cx="480076" cy="480076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7DA84A6B-D83D-4A48-A730-4D4EDFBD0B4A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779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Estructura del Proyecto</a:t>
            </a:r>
          </a:p>
        </p:txBody>
      </p:sp>
      <p:sp>
        <p:nvSpPr>
          <p:cNvPr id="24" name="Cuadro de texto 2">
            <a:extLst>
              <a:ext uri="{FF2B5EF4-FFF2-40B4-BE49-F238E27FC236}">
                <a16:creationId xmlns:a16="http://schemas.microsoft.com/office/drawing/2014/main" id="{72270DD6-BE65-4B9D-94FB-5AC07EDB1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367" y="2369738"/>
            <a:ext cx="1961220" cy="133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000" i="1" dirty="0"/>
              <a:t>Tecnologías:</a:t>
            </a:r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i="1" dirty="0" err="1"/>
              <a:t>Scikit-Learn</a:t>
            </a:r>
            <a:endParaRPr lang="es-ES" sz="2000" i="1" dirty="0"/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i="1" dirty="0" err="1"/>
              <a:t>Matplotlib</a:t>
            </a: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B647FFC0-79D7-4F9D-8D01-28502463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895" y="1798887"/>
            <a:ext cx="688692" cy="688692"/>
          </a:xfrm>
          <a:prstGeom prst="rect">
            <a:avLst/>
          </a:prstGeom>
        </p:spPr>
      </p:pic>
      <p:sp>
        <p:nvSpPr>
          <p:cNvPr id="26" name="Cuadro de texto 2">
            <a:extLst>
              <a:ext uri="{FF2B5EF4-FFF2-40B4-BE49-F238E27FC236}">
                <a16:creationId xmlns:a16="http://schemas.microsoft.com/office/drawing/2014/main" id="{7CC576D9-DBF3-430A-A691-9E8B75622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8094" y="2143232"/>
            <a:ext cx="2091005" cy="239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000" i="1" dirty="0"/>
              <a:t>Tecnologías:</a:t>
            </a:r>
          </a:p>
          <a:p>
            <a:pPr>
              <a:lnSpc>
                <a:spcPct val="115000"/>
              </a:lnSpc>
            </a:pPr>
            <a:r>
              <a:rPr lang="es-ES" sz="2000" i="1" dirty="0"/>
              <a:t>- Pandas/</a:t>
            </a:r>
            <a:r>
              <a:rPr lang="es-ES" sz="2000" i="1" dirty="0" err="1"/>
              <a:t>Numpy</a:t>
            </a:r>
            <a:endParaRPr lang="es-ES" sz="2000" i="1" dirty="0"/>
          </a:p>
          <a:p>
            <a:pPr>
              <a:lnSpc>
                <a:spcPct val="115000"/>
              </a:lnSpc>
            </a:pPr>
            <a:r>
              <a:rPr lang="es-ES" sz="2000" i="1" dirty="0"/>
              <a:t>- NLTK / RE / </a:t>
            </a:r>
            <a:r>
              <a:rPr lang="es-ES" sz="2000" i="1" dirty="0" err="1"/>
              <a:t>String</a:t>
            </a:r>
            <a:endParaRPr lang="es-ES" sz="2000" i="1" dirty="0"/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i="1" dirty="0" err="1"/>
              <a:t>Vectorizers</a:t>
            </a:r>
            <a:endParaRPr lang="es-ES" sz="2000" i="1" dirty="0"/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8" name="Imagen 27" descr="Forma&#10;&#10;Descripción generada automáticamente con confianza baja">
            <a:extLst>
              <a:ext uri="{FF2B5EF4-FFF2-40B4-BE49-F238E27FC236}">
                <a16:creationId xmlns:a16="http://schemas.microsoft.com/office/drawing/2014/main" id="{61AC9241-277D-4EE5-A7DC-38A42829E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661" y="1718462"/>
            <a:ext cx="688692" cy="6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64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9" grpId="0"/>
      <p:bldP spid="21" grpId="0"/>
      <p:bldP spid="31" grpId="0"/>
      <p:bldP spid="24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A6EB186-2050-4317-AD33-7D0B13829BBE}"/>
              </a:ext>
            </a:extLst>
          </p:cNvPr>
          <p:cNvSpPr txBox="1">
            <a:spLocks/>
          </p:cNvSpPr>
          <p:nvPr/>
        </p:nvSpPr>
        <p:spPr>
          <a:xfrm>
            <a:off x="9215919" y="5893733"/>
            <a:ext cx="306895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Fase Mejora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b="1" dirty="0"/>
          </a:p>
        </p:txBody>
      </p:sp>
      <p:sp>
        <p:nvSpPr>
          <p:cNvPr id="16" name="Cuadro de texto 2">
            <a:extLst>
              <a:ext uri="{FF2B5EF4-FFF2-40B4-BE49-F238E27FC236}">
                <a16:creationId xmlns:a16="http://schemas.microsoft.com/office/drawing/2014/main" id="{ABB5D447-8579-496B-AE17-0E169C85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1562" y="5866905"/>
            <a:ext cx="633691" cy="50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 -</a:t>
            </a:r>
            <a:endParaRPr lang="es-E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Imagen 31" descr="Imagen que contiene señal&#10;&#10;Descripción generada automáticamente">
            <a:extLst>
              <a:ext uri="{FF2B5EF4-FFF2-40B4-BE49-F238E27FC236}">
                <a16:creationId xmlns:a16="http://schemas.microsoft.com/office/drawing/2014/main" id="{00D456E4-C2DC-4BA6-A0FA-4C1F2883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144" y="5893733"/>
            <a:ext cx="480076" cy="4800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CAB58FA-1847-45B3-BC4E-83A51E4E52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498" y="2909117"/>
            <a:ext cx="1499284" cy="14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n 21" descr="Data flow free icon">
            <a:extLst>
              <a:ext uri="{FF2B5EF4-FFF2-40B4-BE49-F238E27FC236}">
                <a16:creationId xmlns:a16="http://schemas.microsoft.com/office/drawing/2014/main" id="{AC2B182F-EB00-4B2B-8886-3378E8B8CF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9" y="2468185"/>
            <a:ext cx="2008420" cy="190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D996B01-1555-4D25-8626-E8A07D1360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1" y="2185742"/>
            <a:ext cx="886810" cy="84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C9F11CC-57C6-4C3D-A2C3-5470F2C0D2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97" y="1940390"/>
            <a:ext cx="1288301" cy="122312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78DAD2E6-C41B-430A-949D-147D6559A17D}"/>
              </a:ext>
            </a:extLst>
          </p:cNvPr>
          <p:cNvSpPr txBox="1">
            <a:spLocks/>
          </p:cNvSpPr>
          <p:nvPr/>
        </p:nvSpPr>
        <p:spPr>
          <a:xfrm>
            <a:off x="1933027" y="4672258"/>
            <a:ext cx="3152682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Resultados fase </a:t>
            </a:r>
            <a:r>
              <a:rPr lang="es-ES" sz="28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6BF63579-D91A-4524-BA8F-9DECF7703F55}"/>
              </a:ext>
            </a:extLst>
          </p:cNvPr>
          <p:cNvSpPr txBox="1">
            <a:spLocks/>
          </p:cNvSpPr>
          <p:nvPr/>
        </p:nvSpPr>
        <p:spPr>
          <a:xfrm>
            <a:off x="1537891" y="4680391"/>
            <a:ext cx="499475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Mejora del modelo inicial</a:t>
            </a:r>
            <a:endParaRPr lang="es-ES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BBDBFE08-192E-4CD3-B731-F9348389FD4F}"/>
              </a:ext>
            </a:extLst>
          </p:cNvPr>
          <p:cNvSpPr txBox="1">
            <a:spLocks/>
          </p:cNvSpPr>
          <p:nvPr/>
        </p:nvSpPr>
        <p:spPr>
          <a:xfrm>
            <a:off x="818819" y="5636578"/>
            <a:ext cx="2681620" cy="73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 err="1">
                <a:solidFill>
                  <a:schemeClr val="tx1"/>
                </a:solidFill>
              </a:rPr>
              <a:t>Random</a:t>
            </a:r>
            <a:r>
              <a:rPr lang="es-ES" sz="2800" i="1" dirty="0">
                <a:solidFill>
                  <a:schemeClr val="tx1"/>
                </a:solidFill>
              </a:rPr>
              <a:t> Forest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4BBBDD6-E5D4-43BC-A317-694C52939D6F}"/>
              </a:ext>
            </a:extLst>
          </p:cNvPr>
          <p:cNvCxnSpPr/>
          <p:nvPr/>
        </p:nvCxnSpPr>
        <p:spPr>
          <a:xfrm flipH="1">
            <a:off x="2423966" y="5274870"/>
            <a:ext cx="517974" cy="3454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1451DB52-2345-44F9-ACA0-BABF949576D3}"/>
              </a:ext>
            </a:extLst>
          </p:cNvPr>
          <p:cNvSpPr txBox="1">
            <a:spLocks/>
          </p:cNvSpPr>
          <p:nvPr/>
        </p:nvSpPr>
        <p:spPr>
          <a:xfrm>
            <a:off x="3435709" y="5620312"/>
            <a:ext cx="3505266" cy="737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 err="1">
                <a:solidFill>
                  <a:schemeClr val="tx1"/>
                </a:solidFill>
              </a:rPr>
              <a:t>Logistic</a:t>
            </a:r>
            <a:r>
              <a:rPr lang="es-ES" sz="2800" i="1" dirty="0">
                <a:solidFill>
                  <a:schemeClr val="tx1"/>
                </a:solidFill>
              </a:rPr>
              <a:t> </a:t>
            </a:r>
            <a:r>
              <a:rPr lang="es-ES" sz="2800" i="1" dirty="0" err="1">
                <a:solidFill>
                  <a:schemeClr val="tx1"/>
                </a:solidFill>
              </a:rPr>
              <a:t>Regression</a:t>
            </a:r>
            <a:endParaRPr lang="es-ES" sz="2800" i="1" dirty="0">
              <a:solidFill>
                <a:schemeClr val="tx1"/>
              </a:solidFill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B5D7FC-BD55-44C7-BFF4-47465862A415}"/>
              </a:ext>
            </a:extLst>
          </p:cNvPr>
          <p:cNvCxnSpPr>
            <a:cxnSpLocks/>
          </p:cNvCxnSpPr>
          <p:nvPr/>
        </p:nvCxnSpPr>
        <p:spPr>
          <a:xfrm>
            <a:off x="4527819" y="5254216"/>
            <a:ext cx="400692" cy="3617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8C944DC9-A221-4001-A229-347DECB09116}"/>
              </a:ext>
            </a:extLst>
          </p:cNvPr>
          <p:cNvSpPr txBox="1">
            <a:spLocks/>
          </p:cNvSpPr>
          <p:nvPr/>
        </p:nvSpPr>
        <p:spPr>
          <a:xfrm>
            <a:off x="1122972" y="6128063"/>
            <a:ext cx="5497157" cy="506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Desbalanceo - Data </a:t>
            </a:r>
            <a:r>
              <a:rPr lang="es-ES" sz="2800" i="1" dirty="0" err="1">
                <a:solidFill>
                  <a:schemeClr val="tx1"/>
                </a:solidFill>
              </a:rPr>
              <a:t>Augmentation</a:t>
            </a:r>
            <a:endParaRPr lang="es-ES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Marcador de contenido 2">
            <a:extLst>
              <a:ext uri="{FF2B5EF4-FFF2-40B4-BE49-F238E27FC236}">
                <a16:creationId xmlns:a16="http://schemas.microsoft.com/office/drawing/2014/main" id="{2DD0CAFB-E90F-4CB5-9999-4815C4ACE22E}"/>
              </a:ext>
            </a:extLst>
          </p:cNvPr>
          <p:cNvSpPr txBox="1">
            <a:spLocks/>
          </p:cNvSpPr>
          <p:nvPr/>
        </p:nvSpPr>
        <p:spPr>
          <a:xfrm>
            <a:off x="8001699" y="4653996"/>
            <a:ext cx="2942073" cy="581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Web </a:t>
            </a:r>
            <a:r>
              <a:rPr lang="es-ES" sz="2800" i="1" dirty="0" err="1">
                <a:solidFill>
                  <a:schemeClr val="tx1"/>
                </a:solidFill>
              </a:rPr>
              <a:t>Scraping</a:t>
            </a:r>
            <a:endParaRPr lang="es-ES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adro de texto 2">
            <a:extLst>
              <a:ext uri="{FF2B5EF4-FFF2-40B4-BE49-F238E27FC236}">
                <a16:creationId xmlns:a16="http://schemas.microsoft.com/office/drawing/2014/main" id="{3FDA1310-0E43-4E76-B69C-D2A557709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139" y="2639146"/>
            <a:ext cx="1961220" cy="177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000" i="1" dirty="0"/>
              <a:t>Tecnologías:</a:t>
            </a:r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i="1" dirty="0" err="1"/>
              <a:t>Scikit-Learn</a:t>
            </a:r>
            <a:endParaRPr lang="es-ES" sz="2000" i="1" dirty="0"/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i="1" dirty="0" err="1"/>
              <a:t>Matplotlib</a:t>
            </a:r>
            <a:endParaRPr lang="es-ES" sz="2000" i="1" dirty="0"/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b="1" i="1" dirty="0" err="1"/>
              <a:t>TextAttack</a:t>
            </a:r>
            <a:endParaRPr lang="es-ES" sz="2000" b="1" i="1" dirty="0"/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51301392-1FAA-4C77-97CC-5B15B6E59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667" y="2068295"/>
            <a:ext cx="688692" cy="688692"/>
          </a:xfrm>
          <a:prstGeom prst="rect">
            <a:avLst/>
          </a:prstGeom>
        </p:spPr>
      </p:pic>
      <p:sp>
        <p:nvSpPr>
          <p:cNvPr id="27" name="Cuadro de texto 2">
            <a:extLst>
              <a:ext uri="{FF2B5EF4-FFF2-40B4-BE49-F238E27FC236}">
                <a16:creationId xmlns:a16="http://schemas.microsoft.com/office/drawing/2014/main" id="{F9742F52-2EC8-4A74-9494-47CECEA01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9788" y="2881733"/>
            <a:ext cx="1961220" cy="177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000" i="1" dirty="0"/>
              <a:t>Tecnología:</a:t>
            </a:r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i="1" dirty="0" err="1"/>
              <a:t>BeautifulSoup</a:t>
            </a:r>
            <a:endParaRPr lang="es-ES" sz="2000" i="1" dirty="0"/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F26DC573-5914-4F82-AFF5-4CBB7A009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8322" y="2220425"/>
            <a:ext cx="688692" cy="688692"/>
          </a:xfrm>
          <a:prstGeom prst="rect">
            <a:avLst/>
          </a:prstGeom>
        </p:spPr>
      </p:pic>
      <p:sp>
        <p:nvSpPr>
          <p:cNvPr id="37" name="Título 1">
            <a:extLst>
              <a:ext uri="{FF2B5EF4-FFF2-40B4-BE49-F238E27FC236}">
                <a16:creationId xmlns:a16="http://schemas.microsoft.com/office/drawing/2014/main" id="{3724A9E8-0D3E-4E40-9B18-256D0DD4C84B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779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Estructura del Proyecto</a:t>
            </a:r>
          </a:p>
        </p:txBody>
      </p:sp>
    </p:spTree>
    <p:extLst>
      <p:ext uri="{BB962C8B-B14F-4D97-AF65-F5344CB8AC3E}">
        <p14:creationId xmlns:p14="http://schemas.microsoft.com/office/powerpoint/2010/main" val="2750997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9" grpId="0"/>
      <p:bldP spid="33" grpId="0"/>
      <p:bldP spid="35" grpId="0"/>
      <p:bldP spid="36" grpId="0"/>
      <p:bldP spid="21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A6EB186-2050-4317-AD33-7D0B13829BBE}"/>
              </a:ext>
            </a:extLst>
          </p:cNvPr>
          <p:cNvSpPr txBox="1">
            <a:spLocks/>
          </p:cNvSpPr>
          <p:nvPr/>
        </p:nvSpPr>
        <p:spPr>
          <a:xfrm>
            <a:off x="9215919" y="5893733"/>
            <a:ext cx="306895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Fase Final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b="1" dirty="0"/>
          </a:p>
        </p:txBody>
      </p:sp>
      <p:sp>
        <p:nvSpPr>
          <p:cNvPr id="16" name="Cuadro de texto 2">
            <a:extLst>
              <a:ext uri="{FF2B5EF4-FFF2-40B4-BE49-F238E27FC236}">
                <a16:creationId xmlns:a16="http://schemas.microsoft.com/office/drawing/2014/main" id="{ABB5D447-8579-496B-AE17-0E169C85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3164" y="5849835"/>
            <a:ext cx="852755" cy="50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 -</a:t>
            </a:r>
            <a:endParaRPr lang="es-E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Imagen 31" descr="Imagen que contiene señal&#10;&#10;Descripción generada automáticamente">
            <a:extLst>
              <a:ext uri="{FF2B5EF4-FFF2-40B4-BE49-F238E27FC236}">
                <a16:creationId xmlns:a16="http://schemas.microsoft.com/office/drawing/2014/main" id="{00D456E4-C2DC-4BA6-A0FA-4C1F2883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661" y="5876663"/>
            <a:ext cx="480076" cy="4800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411D10B-3A25-4399-9E40-01FCDC5FEE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06" y="2500108"/>
            <a:ext cx="1985006" cy="188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6B05FE4-B3C8-4490-B4A8-2A16392CE5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02" y="2296737"/>
            <a:ext cx="653358" cy="61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32685A7-0C1A-4BF8-8B0D-56C58A919F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537" y="2246729"/>
            <a:ext cx="1917382" cy="182036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B7C62F4D-ADF3-4230-9D46-E210F8D449A9}"/>
              </a:ext>
            </a:extLst>
          </p:cNvPr>
          <p:cNvSpPr txBox="1">
            <a:spLocks/>
          </p:cNvSpPr>
          <p:nvPr/>
        </p:nvSpPr>
        <p:spPr>
          <a:xfrm>
            <a:off x="880249" y="5852116"/>
            <a:ext cx="499475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Búsqueda de </a:t>
            </a:r>
            <a:r>
              <a:rPr lang="es-ES" sz="2800" i="1" dirty="0" err="1">
                <a:solidFill>
                  <a:schemeClr val="tx1"/>
                </a:solidFill>
              </a:rPr>
              <a:t>hiperparámetros</a:t>
            </a:r>
            <a:endParaRPr lang="es-ES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443DF6CD-38E7-47DA-9FC5-D11071798E7D}"/>
              </a:ext>
            </a:extLst>
          </p:cNvPr>
          <p:cNvSpPr txBox="1">
            <a:spLocks/>
          </p:cNvSpPr>
          <p:nvPr/>
        </p:nvSpPr>
        <p:spPr>
          <a:xfrm>
            <a:off x="1750219" y="4589056"/>
            <a:ext cx="285012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Modelos finales</a:t>
            </a:r>
            <a:endParaRPr lang="es-ES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E7DAA6E6-A991-4CB4-A92C-E565291692DB}"/>
              </a:ext>
            </a:extLst>
          </p:cNvPr>
          <p:cNvSpPr/>
          <p:nvPr/>
        </p:nvSpPr>
        <p:spPr>
          <a:xfrm>
            <a:off x="2641595" y="5159948"/>
            <a:ext cx="585627" cy="612129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462403D-A122-482E-B3CC-3D5296B5D0DB}"/>
              </a:ext>
            </a:extLst>
          </p:cNvPr>
          <p:cNvSpPr txBox="1">
            <a:spLocks/>
          </p:cNvSpPr>
          <p:nvPr/>
        </p:nvSpPr>
        <p:spPr>
          <a:xfrm>
            <a:off x="8047671" y="4500927"/>
            <a:ext cx="285012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Creación GUI</a:t>
            </a:r>
            <a:endParaRPr lang="es-ES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adro de texto 2">
            <a:extLst>
              <a:ext uri="{FF2B5EF4-FFF2-40B4-BE49-F238E27FC236}">
                <a16:creationId xmlns:a16="http://schemas.microsoft.com/office/drawing/2014/main" id="{90E0CA92-3A65-47A0-90D2-F9C63D881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167" y="2787872"/>
            <a:ext cx="1961220" cy="177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000" i="1" dirty="0"/>
              <a:t>Tecnologías:</a:t>
            </a:r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i="1" dirty="0" err="1"/>
              <a:t>Scikit-Learn</a:t>
            </a:r>
            <a:endParaRPr lang="es-ES" sz="2000" i="1" dirty="0"/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b="1" i="1" dirty="0" err="1"/>
              <a:t>GridSearchCV</a:t>
            </a:r>
            <a:endParaRPr lang="es-ES" sz="2000" b="1" i="1" dirty="0"/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b="1" i="1" dirty="0" err="1"/>
              <a:t>TextBlob</a:t>
            </a:r>
            <a:endParaRPr lang="es-ES" sz="2000" b="1" i="1" dirty="0"/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82A9B31A-848A-4E86-BACC-00102C388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667" y="2068295"/>
            <a:ext cx="688692" cy="688692"/>
          </a:xfrm>
          <a:prstGeom prst="rect">
            <a:avLst/>
          </a:prstGeom>
        </p:spPr>
      </p:pic>
      <p:sp>
        <p:nvSpPr>
          <p:cNvPr id="21" name="Cuadro de texto 2">
            <a:extLst>
              <a:ext uri="{FF2B5EF4-FFF2-40B4-BE49-F238E27FC236}">
                <a16:creationId xmlns:a16="http://schemas.microsoft.com/office/drawing/2014/main" id="{D67DB9BA-22E1-432C-9095-3067CB916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2154" y="2795056"/>
            <a:ext cx="1961220" cy="1410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000" i="1" dirty="0"/>
              <a:t>Tecnologías:</a:t>
            </a:r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i="1" dirty="0" err="1"/>
              <a:t>Tkinter</a:t>
            </a:r>
            <a:endParaRPr lang="es-ES" sz="2000" i="1" dirty="0"/>
          </a:p>
          <a:p>
            <a:pPr>
              <a:lnSpc>
                <a:spcPct val="115000"/>
              </a:lnSpc>
            </a:pPr>
            <a:r>
              <a:rPr lang="es-ES" sz="2000" i="1" dirty="0"/>
              <a:t>- </a:t>
            </a:r>
            <a:r>
              <a:rPr lang="es-ES" sz="2000" i="1" dirty="0" err="1"/>
              <a:t>MatplotLib</a:t>
            </a:r>
            <a:endParaRPr lang="es-ES" sz="2000" i="1" dirty="0"/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Imagen 22" descr="Forma&#10;&#10;Descripción generada automáticamente con confianza baja">
            <a:extLst>
              <a:ext uri="{FF2B5EF4-FFF2-40B4-BE49-F238E27FC236}">
                <a16:creationId xmlns:a16="http://schemas.microsoft.com/office/drawing/2014/main" id="{D884160E-675B-4B2F-9866-0BB2990CC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4682" y="2153782"/>
            <a:ext cx="688692" cy="688692"/>
          </a:xfrm>
          <a:prstGeom prst="rect">
            <a:avLst/>
          </a:prstGeom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B63DC240-D387-4CF0-8BC4-93CA469CBFE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779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Estructura del Proyecto</a:t>
            </a:r>
          </a:p>
        </p:txBody>
      </p:sp>
    </p:spTree>
    <p:extLst>
      <p:ext uri="{BB962C8B-B14F-4D97-AF65-F5344CB8AC3E}">
        <p14:creationId xmlns:p14="http://schemas.microsoft.com/office/powerpoint/2010/main" val="2116894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" grpId="0" animBg="1"/>
      <p:bldP spid="28" grpId="0"/>
      <p:bldP spid="17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6A6EB186-2050-4317-AD33-7D0B13829BBE}"/>
              </a:ext>
            </a:extLst>
          </p:cNvPr>
          <p:cNvSpPr txBox="1">
            <a:spLocks/>
          </p:cNvSpPr>
          <p:nvPr/>
        </p:nvSpPr>
        <p:spPr>
          <a:xfrm>
            <a:off x="8522778" y="5876663"/>
            <a:ext cx="306895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Documentación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b="1" dirty="0"/>
          </a:p>
        </p:txBody>
      </p:sp>
      <p:sp>
        <p:nvSpPr>
          <p:cNvPr id="16" name="Cuadro de texto 2">
            <a:extLst>
              <a:ext uri="{FF2B5EF4-FFF2-40B4-BE49-F238E27FC236}">
                <a16:creationId xmlns:a16="http://schemas.microsoft.com/office/drawing/2014/main" id="{ABB5D447-8579-496B-AE17-0E169C85C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2369" y="5829109"/>
            <a:ext cx="862514" cy="50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 -</a:t>
            </a:r>
            <a:endParaRPr lang="es-E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Imagen 31" descr="Imagen que contiene señal&#10;&#10;Descripción generada automáticamente">
            <a:extLst>
              <a:ext uri="{FF2B5EF4-FFF2-40B4-BE49-F238E27FC236}">
                <a16:creationId xmlns:a16="http://schemas.microsoft.com/office/drawing/2014/main" id="{00D456E4-C2DC-4BA6-A0FA-4C1F2883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661" y="5876663"/>
            <a:ext cx="480076" cy="48007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F344603-B863-4393-A040-08D04A8F09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83" y="2283935"/>
            <a:ext cx="2284823" cy="228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4C0EF75-42DC-44A2-8499-0D05AD0B27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419" y="2001281"/>
            <a:ext cx="2850129" cy="285012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4D80DFF5-4024-4393-BE94-4838AAB02D9D}"/>
              </a:ext>
            </a:extLst>
          </p:cNvPr>
          <p:cNvSpPr txBox="1">
            <a:spLocks/>
          </p:cNvSpPr>
          <p:nvPr/>
        </p:nvSpPr>
        <p:spPr>
          <a:xfrm>
            <a:off x="2255543" y="4962363"/>
            <a:ext cx="285012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Memoria</a:t>
            </a:r>
            <a:endParaRPr lang="es-ES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4B4B319D-3F85-4F88-B323-B9D67A9503BF}"/>
              </a:ext>
            </a:extLst>
          </p:cNvPr>
          <p:cNvSpPr txBox="1">
            <a:spLocks/>
          </p:cNvSpPr>
          <p:nvPr/>
        </p:nvSpPr>
        <p:spPr>
          <a:xfrm>
            <a:off x="7925166" y="4962364"/>
            <a:ext cx="285012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i="1" dirty="0">
                <a:solidFill>
                  <a:schemeClr val="tx1"/>
                </a:solidFill>
              </a:rPr>
              <a:t>Presentación</a:t>
            </a:r>
            <a:endParaRPr lang="es-ES" sz="28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A0B35762-1327-4977-9CE6-072A1E495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5736" y="2651255"/>
            <a:ext cx="2964842" cy="177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000" i="1" dirty="0"/>
              <a:t>Tecnologías:</a:t>
            </a:r>
          </a:p>
          <a:p>
            <a:pPr>
              <a:lnSpc>
                <a:spcPct val="115000"/>
              </a:lnSpc>
            </a:pPr>
            <a:r>
              <a:rPr lang="es-ES" sz="2000" i="1" dirty="0"/>
              <a:t>- Microsoft Office</a:t>
            </a:r>
          </a:p>
          <a:p>
            <a:pPr marL="342900" indent="-342900">
              <a:lnSpc>
                <a:spcPct val="115000"/>
              </a:lnSpc>
              <a:buFontTx/>
              <a:buChar char="-"/>
            </a:pPr>
            <a:r>
              <a:rPr lang="es-ES" sz="2000" i="1" dirty="0"/>
              <a:t>Word</a:t>
            </a:r>
          </a:p>
          <a:p>
            <a:pPr marL="342900" indent="-342900">
              <a:lnSpc>
                <a:spcPct val="115000"/>
              </a:lnSpc>
              <a:buFontTx/>
              <a:buChar char="-"/>
            </a:pPr>
            <a:r>
              <a:rPr lang="es-ES" sz="2000" i="1" dirty="0"/>
              <a:t>Power Point</a:t>
            </a:r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Imagen 13" descr="Forma&#10;&#10;Descripción generada automáticamente con confianza baja">
            <a:extLst>
              <a:ext uri="{FF2B5EF4-FFF2-40B4-BE49-F238E27FC236}">
                <a16:creationId xmlns:a16="http://schemas.microsoft.com/office/drawing/2014/main" id="{6A6AF760-86B9-4B35-AB9A-3BC8FC47D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157" y="1921156"/>
            <a:ext cx="688692" cy="688692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53FA138F-5ADD-47DD-8B2B-2214F36DE452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779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Estructura del Proyecto</a:t>
            </a:r>
          </a:p>
        </p:txBody>
      </p:sp>
    </p:spTree>
    <p:extLst>
      <p:ext uri="{BB962C8B-B14F-4D97-AF65-F5344CB8AC3E}">
        <p14:creationId xmlns:p14="http://schemas.microsoft.com/office/powerpoint/2010/main" val="53378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BC8499D-1E0E-4E18-B8BC-BA76D147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7812" b="7812"/>
          <a:stretch/>
        </p:blipFill>
        <p:spPr>
          <a:xfrm>
            <a:off x="-248" y="10"/>
            <a:ext cx="12191980" cy="68579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C40B1E-44B6-4C0B-BFA2-42655A13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Metodología</a:t>
            </a:r>
            <a:endParaRPr lang="en-US" sz="7200" cap="al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F75354-71F6-4357-AC82-5150B33A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40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F8F35-726F-43E5-AF1E-196D5F9E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26533"/>
            <a:ext cx="9601200" cy="1485900"/>
          </a:xfrm>
        </p:spPr>
        <p:txBody>
          <a:bodyPr>
            <a:normAutofit/>
          </a:bodyPr>
          <a:lstStyle/>
          <a:p>
            <a:r>
              <a:rPr lang="es-ES" sz="54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A6E8F7-36CE-4E79-81D8-82DD0E4CE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4367"/>
            <a:ext cx="9601200" cy="596899"/>
          </a:xfrm>
        </p:spPr>
        <p:txBody>
          <a:bodyPr>
            <a:normAutofit/>
          </a:bodyPr>
          <a:lstStyle/>
          <a:p>
            <a:r>
              <a:rPr lang="es-ES" sz="2800" dirty="0"/>
              <a:t>Motivación</a:t>
            </a:r>
          </a:p>
          <a:p>
            <a:pPr marL="0" indent="0">
              <a:buNone/>
            </a:pPr>
            <a:endParaRPr lang="es-ES" sz="28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382DF-BF30-4DD6-9393-F392725D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09539" y="6453386"/>
            <a:ext cx="159629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7865469-F2E7-452B-8D95-C81F8143B839}"/>
              </a:ext>
            </a:extLst>
          </p:cNvPr>
          <p:cNvSpPr txBox="1">
            <a:spLocks/>
          </p:cNvSpPr>
          <p:nvPr/>
        </p:nvSpPr>
        <p:spPr>
          <a:xfrm>
            <a:off x="1371600" y="2027718"/>
            <a:ext cx="9601200" cy="626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Objetivos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ABE2750-6390-4F55-9F47-B63C69BD9401}"/>
              </a:ext>
            </a:extLst>
          </p:cNvPr>
          <p:cNvSpPr txBox="1">
            <a:spLocks/>
          </p:cNvSpPr>
          <p:nvPr/>
        </p:nvSpPr>
        <p:spPr>
          <a:xfrm>
            <a:off x="1371600" y="2601805"/>
            <a:ext cx="9601200" cy="585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tx1"/>
                </a:solidFill>
              </a:rPr>
              <a:t>Estructura del Proyecto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82191350-8C46-42EB-AE66-A75452F6A821}"/>
              </a:ext>
            </a:extLst>
          </p:cNvPr>
          <p:cNvSpPr txBox="1">
            <a:spLocks/>
          </p:cNvSpPr>
          <p:nvPr/>
        </p:nvSpPr>
        <p:spPr>
          <a:xfrm>
            <a:off x="1371600" y="5656704"/>
            <a:ext cx="5117977" cy="520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Conclusiones y trabajo futuro</a:t>
            </a:r>
          </a:p>
          <a:p>
            <a:pPr algn="r"/>
            <a:endParaRPr lang="es-ES" sz="2800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C4BE3A8-16E5-468E-A66A-47C2A792C042}"/>
              </a:ext>
            </a:extLst>
          </p:cNvPr>
          <p:cNvSpPr txBox="1">
            <a:spLocks/>
          </p:cNvSpPr>
          <p:nvPr/>
        </p:nvSpPr>
        <p:spPr>
          <a:xfrm>
            <a:off x="1371600" y="3255068"/>
            <a:ext cx="10783825" cy="18682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Metodología</a:t>
            </a:r>
          </a:p>
          <a:p>
            <a:pPr lvl="1">
              <a:buFontTx/>
              <a:buChar char="-"/>
            </a:pPr>
            <a:r>
              <a:rPr lang="es-ES" sz="2800" dirty="0"/>
              <a:t>Primera aproximación del modelo    - Mejora modelo inicial</a:t>
            </a:r>
          </a:p>
          <a:p>
            <a:pPr lvl="1">
              <a:buFontTx/>
              <a:buChar char="-"/>
            </a:pPr>
            <a:r>
              <a:rPr lang="es-ES" sz="2800" dirty="0"/>
              <a:t>Creación modelo definitivo                - Web </a:t>
            </a:r>
            <a:r>
              <a:rPr lang="es-ES" sz="2800" dirty="0" err="1"/>
              <a:t>Scraping</a:t>
            </a:r>
            <a:r>
              <a:rPr lang="es-ES" sz="2800" dirty="0"/>
              <a:t>, Análisis de 						        sentimientos y creación GUI</a:t>
            </a:r>
          </a:p>
        </p:txBody>
      </p:sp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D79525D-98B2-4C33-9F26-3EDAE660E6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F8FF82AC-CA82-43FE-BCA9-F5EB5675AAEC}"/>
              </a:ext>
            </a:extLst>
          </p:cNvPr>
          <p:cNvSpPr txBox="1">
            <a:spLocks/>
          </p:cNvSpPr>
          <p:nvPr/>
        </p:nvSpPr>
        <p:spPr>
          <a:xfrm>
            <a:off x="1371600" y="4983392"/>
            <a:ext cx="1753340" cy="520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Demo</a:t>
            </a:r>
          </a:p>
          <a:p>
            <a:pPr algn="r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66694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58585AD-2F63-4685-999C-262EE3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F4684B8-887B-4B2E-8DAC-F0D5F3A16BBB}"/>
              </a:ext>
            </a:extLst>
          </p:cNvPr>
          <p:cNvSpPr txBox="1">
            <a:spLocks/>
          </p:cNvSpPr>
          <p:nvPr/>
        </p:nvSpPr>
        <p:spPr>
          <a:xfrm>
            <a:off x="1371599" y="1391987"/>
            <a:ext cx="5399071" cy="60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Primera aproximación del modelo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05006A7B-8A1B-4A57-8516-015E4F39D2DC}"/>
              </a:ext>
            </a:extLst>
          </p:cNvPr>
          <p:cNvSpPr txBox="1">
            <a:spLocks/>
          </p:cNvSpPr>
          <p:nvPr/>
        </p:nvSpPr>
        <p:spPr>
          <a:xfrm>
            <a:off x="1371599" y="2098174"/>
            <a:ext cx="5399071" cy="60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Procesamiento de datos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6DC965E-D10C-46AE-AA56-1FBBAD924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262" y="2668601"/>
            <a:ext cx="6812391" cy="2129273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baja">
            <a:extLst>
              <a:ext uri="{FF2B5EF4-FFF2-40B4-BE49-F238E27FC236}">
                <a16:creationId xmlns:a16="http://schemas.microsoft.com/office/drawing/2014/main" id="{4724E21F-B09C-418C-86FC-4E3FBB748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391" y="1760074"/>
            <a:ext cx="1600010" cy="1600010"/>
          </a:xfrm>
          <a:prstGeom prst="rect">
            <a:avLst/>
          </a:prstGeom>
        </p:spPr>
      </p:pic>
      <p:sp>
        <p:nvSpPr>
          <p:cNvPr id="21" name="Flecha: curvada hacia abajo 20">
            <a:extLst>
              <a:ext uri="{FF2B5EF4-FFF2-40B4-BE49-F238E27FC236}">
                <a16:creationId xmlns:a16="http://schemas.microsoft.com/office/drawing/2014/main" id="{5D32E3F3-C96C-4201-9A2B-27E8E20AA430}"/>
              </a:ext>
            </a:extLst>
          </p:cNvPr>
          <p:cNvSpPr/>
          <p:nvPr/>
        </p:nvSpPr>
        <p:spPr>
          <a:xfrm rot="9217624" flipH="1" flipV="1">
            <a:off x="7479060" y="1383840"/>
            <a:ext cx="1913237" cy="810438"/>
          </a:xfrm>
          <a:prstGeom prst="curvedDownArrow">
            <a:avLst>
              <a:gd name="adj1" fmla="val 44222"/>
              <a:gd name="adj2" fmla="val 72884"/>
              <a:gd name="adj3" fmla="val 42145"/>
            </a:avLst>
          </a:prstGeom>
          <a:solidFill>
            <a:srgbClr val="FF5757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Cuadro de texto 2">
            <a:extLst>
              <a:ext uri="{FF2B5EF4-FFF2-40B4-BE49-F238E27FC236}">
                <a16:creationId xmlns:a16="http://schemas.microsoft.com/office/drawing/2014/main" id="{38C0741B-619D-4EFF-A808-A46B7E994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9360" y="3429000"/>
            <a:ext cx="2964842" cy="235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000" i="1" dirty="0"/>
              <a:t>Procesado de textos:</a:t>
            </a:r>
          </a:p>
          <a:p>
            <a:pPr>
              <a:lnSpc>
                <a:spcPct val="115000"/>
              </a:lnSpc>
            </a:pPr>
            <a:r>
              <a:rPr lang="es-ES" sz="2000" i="1" dirty="0"/>
              <a:t>- Eliminación caracteres de Twitter (#, @, http…)</a:t>
            </a:r>
          </a:p>
          <a:p>
            <a:pPr>
              <a:lnSpc>
                <a:spcPct val="115000"/>
              </a:lnSpc>
            </a:pPr>
            <a:r>
              <a:rPr lang="es-ES" sz="2000" i="1" dirty="0"/>
              <a:t>- Eliminación emojis </a:t>
            </a:r>
            <a:r>
              <a:rPr lang="es-ES" dirty="0"/>
              <a:t>😅</a:t>
            </a:r>
            <a:endParaRPr lang="es-ES" sz="2000" i="1" dirty="0"/>
          </a:p>
          <a:p>
            <a:pPr>
              <a:lnSpc>
                <a:spcPct val="115000"/>
              </a:lnSpc>
            </a:pPr>
            <a:r>
              <a:rPr lang="es-ES" sz="2000" i="1" dirty="0"/>
              <a:t>- Eliminación puntuación - Lematización</a:t>
            </a:r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AA8CC30-3E45-4F30-87D0-216FC5B14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01" y="5006081"/>
            <a:ext cx="6061115" cy="1068851"/>
          </a:xfrm>
          <a:prstGeom prst="rect">
            <a:avLst/>
          </a:prstGeom>
        </p:spPr>
      </p:pic>
      <p:sp>
        <p:nvSpPr>
          <p:cNvPr id="27" name="Flecha: curvada hacia abajo 26">
            <a:extLst>
              <a:ext uri="{FF2B5EF4-FFF2-40B4-BE49-F238E27FC236}">
                <a16:creationId xmlns:a16="http://schemas.microsoft.com/office/drawing/2014/main" id="{93220814-BDA4-4955-9A8C-A624C8F79AB9}"/>
              </a:ext>
            </a:extLst>
          </p:cNvPr>
          <p:cNvSpPr/>
          <p:nvPr/>
        </p:nvSpPr>
        <p:spPr>
          <a:xfrm rot="20046047" flipH="1" flipV="1">
            <a:off x="8221312" y="6041861"/>
            <a:ext cx="1360918" cy="669120"/>
          </a:xfrm>
          <a:prstGeom prst="curvedDownArrow">
            <a:avLst>
              <a:gd name="adj1" fmla="val 44222"/>
              <a:gd name="adj2" fmla="val 72884"/>
              <a:gd name="adj3" fmla="val 42145"/>
            </a:avLst>
          </a:prstGeom>
          <a:solidFill>
            <a:srgbClr val="FF5757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Flecha: curvada hacia abajo 27">
            <a:extLst>
              <a:ext uri="{FF2B5EF4-FFF2-40B4-BE49-F238E27FC236}">
                <a16:creationId xmlns:a16="http://schemas.microsoft.com/office/drawing/2014/main" id="{7B8B726E-1929-4E59-8A28-DF59EB48DF01}"/>
              </a:ext>
            </a:extLst>
          </p:cNvPr>
          <p:cNvSpPr/>
          <p:nvPr/>
        </p:nvSpPr>
        <p:spPr>
          <a:xfrm rot="2597322" flipH="1" flipV="1">
            <a:off x="625791" y="5232264"/>
            <a:ext cx="1360918" cy="669120"/>
          </a:xfrm>
          <a:prstGeom prst="curvedDownArrow">
            <a:avLst>
              <a:gd name="adj1" fmla="val 44222"/>
              <a:gd name="adj2" fmla="val 72884"/>
              <a:gd name="adj3" fmla="val 42145"/>
            </a:avLst>
          </a:prstGeom>
          <a:solidFill>
            <a:srgbClr val="FF5757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9" name="Cuadro de texto 2">
            <a:extLst>
              <a:ext uri="{FF2B5EF4-FFF2-40B4-BE49-F238E27FC236}">
                <a16:creationId xmlns:a16="http://schemas.microsoft.com/office/drawing/2014/main" id="{9E78D01B-4B1A-4474-A851-9088C643F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725" y="2796594"/>
            <a:ext cx="2964842" cy="16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s-ES" sz="2000" i="1" dirty="0"/>
              <a:t>Extracción de características </a:t>
            </a:r>
          </a:p>
          <a:p>
            <a:pPr marL="342900" indent="-342900">
              <a:lnSpc>
                <a:spcPct val="115000"/>
              </a:lnSpc>
              <a:buFontTx/>
              <a:buChar char="-"/>
            </a:pPr>
            <a:endParaRPr lang="es-ES" sz="2000" i="1" dirty="0"/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B17958-F604-4E7A-81DF-DE1E294E8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096284" y="3846280"/>
            <a:ext cx="1375453" cy="89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B6665B85-7A7B-43E9-80F1-661282F1CF51}"/>
              </a:ext>
            </a:extLst>
          </p:cNvPr>
          <p:cNvSpPr/>
          <p:nvPr/>
        </p:nvSpPr>
        <p:spPr>
          <a:xfrm rot="16200000">
            <a:off x="3113911" y="2918052"/>
            <a:ext cx="453485" cy="957961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964EF8F1-7177-431F-9387-A7F4EAAC08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84" t="27402" r="33464" b="27889"/>
          <a:stretch/>
        </p:blipFill>
        <p:spPr>
          <a:xfrm>
            <a:off x="4007571" y="2884048"/>
            <a:ext cx="1199861" cy="1121971"/>
          </a:xfrm>
          <a:prstGeom prst="rect">
            <a:avLst/>
          </a:prstGeom>
        </p:spPr>
      </p:pic>
      <p:sp>
        <p:nvSpPr>
          <p:cNvPr id="33" name="Cuadro de texto 2">
            <a:extLst>
              <a:ext uri="{FF2B5EF4-FFF2-40B4-BE49-F238E27FC236}">
                <a16:creationId xmlns:a16="http://schemas.microsoft.com/office/drawing/2014/main" id="{A0EC6234-26FF-4FED-BA22-174CC452D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55" y="3906272"/>
            <a:ext cx="2964842" cy="16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000" i="1" dirty="0"/>
              <a:t>Primeros modelos</a:t>
            </a:r>
          </a:p>
          <a:p>
            <a:pPr marL="342900" indent="-342900">
              <a:lnSpc>
                <a:spcPct val="115000"/>
              </a:lnSpc>
              <a:buFontTx/>
              <a:buChar char="-"/>
            </a:pPr>
            <a:endParaRPr lang="es-ES" sz="2000" i="1" dirty="0"/>
          </a:p>
          <a:p>
            <a:pPr>
              <a:lnSpc>
                <a:spcPct val="115000"/>
              </a:lnSpc>
            </a:pPr>
            <a:endParaRPr lang="es-ES" sz="2000" i="1" dirty="0"/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20B55637-FBC4-4E6D-87F7-085B795DEC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8433" y="2845907"/>
            <a:ext cx="1000373" cy="1000373"/>
          </a:xfrm>
          <a:prstGeom prst="rect">
            <a:avLst/>
          </a:prstGeom>
        </p:spPr>
      </p:pic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E518AFB8-6741-47DC-8F4F-1432927114C4}"/>
              </a:ext>
            </a:extLst>
          </p:cNvPr>
          <p:cNvSpPr/>
          <p:nvPr/>
        </p:nvSpPr>
        <p:spPr>
          <a:xfrm rot="16200000">
            <a:off x="5753667" y="2918052"/>
            <a:ext cx="453485" cy="957961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Marcador de contenido 2">
            <a:extLst>
              <a:ext uri="{FF2B5EF4-FFF2-40B4-BE49-F238E27FC236}">
                <a16:creationId xmlns:a16="http://schemas.microsoft.com/office/drawing/2014/main" id="{E0D78DD4-D7EA-404B-865C-BF7E59D14560}"/>
              </a:ext>
            </a:extLst>
          </p:cNvPr>
          <p:cNvSpPr txBox="1">
            <a:spLocks/>
          </p:cNvSpPr>
          <p:nvPr/>
        </p:nvSpPr>
        <p:spPr>
          <a:xfrm>
            <a:off x="1371598" y="2098174"/>
            <a:ext cx="5399071" cy="60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Creación primeros modelos</a:t>
            </a:r>
          </a:p>
        </p:txBody>
      </p:sp>
    </p:spTree>
    <p:extLst>
      <p:ext uri="{BB962C8B-B14F-4D97-AF65-F5344CB8AC3E}">
        <p14:creationId xmlns:p14="http://schemas.microsoft.com/office/powerpoint/2010/main" val="1055893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1" grpId="0" animBg="1"/>
      <p:bldP spid="21" grpId="1" animBg="1"/>
      <p:bldP spid="23" grpId="0"/>
      <p:bldP spid="23" grpId="1"/>
      <p:bldP spid="27" grpId="0" animBg="1"/>
      <p:bldP spid="27" grpId="1" animBg="1"/>
      <p:bldP spid="28" grpId="0" animBg="1"/>
      <p:bldP spid="29" grpId="0"/>
      <p:bldP spid="30" grpId="0" animBg="1"/>
      <p:bldP spid="33" grpId="0"/>
      <p:bldP spid="34" grpId="0" animBg="1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58585AD-2F63-4685-999C-262EE3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2892329-B834-486D-BDF4-007BB788D7C7}"/>
              </a:ext>
            </a:extLst>
          </p:cNvPr>
          <p:cNvSpPr txBox="1">
            <a:spLocks/>
          </p:cNvSpPr>
          <p:nvPr/>
        </p:nvSpPr>
        <p:spPr>
          <a:xfrm>
            <a:off x="1371600" y="1465006"/>
            <a:ext cx="5399071" cy="60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Mejora del modelo inicial</a:t>
            </a:r>
          </a:p>
        </p:txBody>
      </p:sp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4182A58A-E06E-4D8F-A758-DE395E96D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88" y="2687764"/>
            <a:ext cx="1000373" cy="100037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7ABD9D-E030-4E47-BAF0-B4A90A753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83" y="2143233"/>
            <a:ext cx="3745337" cy="1937312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30AD84FB-FD86-4874-A94E-F31D58538236}"/>
              </a:ext>
            </a:extLst>
          </p:cNvPr>
          <p:cNvSpPr/>
          <p:nvPr/>
        </p:nvSpPr>
        <p:spPr>
          <a:xfrm>
            <a:off x="3411020" y="2768208"/>
            <a:ext cx="493160" cy="170595"/>
          </a:xfrm>
          <a:prstGeom prst="ellipse">
            <a:avLst/>
          </a:prstGeom>
          <a:noFill/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3581590-DACB-4515-BEC8-49D88C40557C}"/>
              </a:ext>
            </a:extLst>
          </p:cNvPr>
          <p:cNvSpPr/>
          <p:nvPr/>
        </p:nvSpPr>
        <p:spPr>
          <a:xfrm>
            <a:off x="4030039" y="2768207"/>
            <a:ext cx="493160" cy="170595"/>
          </a:xfrm>
          <a:prstGeom prst="ellipse">
            <a:avLst/>
          </a:prstGeom>
          <a:noFill/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AF373CE2-F392-4395-A671-D026C6B3DE53}"/>
              </a:ext>
            </a:extLst>
          </p:cNvPr>
          <p:cNvSpPr/>
          <p:nvPr/>
        </p:nvSpPr>
        <p:spPr>
          <a:xfrm rot="16200000">
            <a:off x="6679044" y="2632908"/>
            <a:ext cx="453485" cy="957961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D5AADAA-4BCB-4626-9538-F90D22EF9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620" y="1580206"/>
            <a:ext cx="3642612" cy="2688636"/>
          </a:xfrm>
          <a:prstGeom prst="rect">
            <a:avLst/>
          </a:prstGeom>
        </p:spPr>
      </p:pic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A6E61240-7942-4FBD-976A-77A053481B08}"/>
              </a:ext>
            </a:extLst>
          </p:cNvPr>
          <p:cNvSpPr/>
          <p:nvPr/>
        </p:nvSpPr>
        <p:spPr>
          <a:xfrm rot="4170090">
            <a:off x="6518657" y="3646571"/>
            <a:ext cx="486491" cy="1400396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8BF6E75C-1AB7-4495-A25F-7DFC6CFF110D}"/>
              </a:ext>
            </a:extLst>
          </p:cNvPr>
          <p:cNvSpPr txBox="1">
            <a:spLocks/>
          </p:cNvSpPr>
          <p:nvPr/>
        </p:nvSpPr>
        <p:spPr>
          <a:xfrm>
            <a:off x="2438261" y="4346769"/>
            <a:ext cx="5399071" cy="60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Data </a:t>
            </a:r>
            <a:r>
              <a:rPr lang="es-ES" sz="2800" dirty="0" err="1"/>
              <a:t>augmentation</a:t>
            </a:r>
            <a:endParaRPr lang="es-ES" sz="2800" dirty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CDAFC0A-490D-4431-A381-E31D0E36828A}"/>
              </a:ext>
            </a:extLst>
          </p:cNvPr>
          <p:cNvSpPr txBox="1">
            <a:spLocks/>
          </p:cNvSpPr>
          <p:nvPr/>
        </p:nvSpPr>
        <p:spPr>
          <a:xfrm>
            <a:off x="1027735" y="4922150"/>
            <a:ext cx="5999789" cy="4708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i </a:t>
            </a:r>
            <a:r>
              <a:rPr lang="es-ES" sz="2800" dirty="0" err="1"/>
              <a:t>didnt</a:t>
            </a:r>
            <a:r>
              <a:rPr lang="es-ES" sz="2800" dirty="0"/>
              <a:t> </a:t>
            </a:r>
            <a:r>
              <a:rPr lang="es-ES" sz="2800" dirty="0" err="1"/>
              <a:t>even</a:t>
            </a:r>
            <a:r>
              <a:rPr lang="es-ES" sz="2800" dirty="0"/>
              <a:t> </a:t>
            </a:r>
            <a:r>
              <a:rPr lang="es-ES" sz="2800" dirty="0" err="1"/>
              <a:t>know</a:t>
            </a:r>
            <a:r>
              <a:rPr lang="es-ES" sz="2800" dirty="0"/>
              <a:t> </a:t>
            </a:r>
            <a:r>
              <a:rPr lang="es-ES" sz="2800" dirty="0" err="1"/>
              <a:t>random</a:t>
            </a:r>
            <a:r>
              <a:rPr lang="es-ES" sz="2800" dirty="0"/>
              <a:t> </a:t>
            </a:r>
            <a:r>
              <a:rPr lang="es-ES" sz="2800" dirty="0" err="1"/>
              <a:t>was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option</a:t>
            </a:r>
            <a:endParaRPr lang="es-ES" sz="2800" dirty="0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11B69F79-196F-42CD-B0CE-BE50C916E8A3}"/>
              </a:ext>
            </a:extLst>
          </p:cNvPr>
          <p:cNvSpPr txBox="1">
            <a:spLocks/>
          </p:cNvSpPr>
          <p:nvPr/>
        </p:nvSpPr>
        <p:spPr>
          <a:xfrm>
            <a:off x="1732998" y="5489636"/>
            <a:ext cx="5399071" cy="422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dirty="0"/>
              <a:t>i </a:t>
            </a:r>
            <a:r>
              <a:rPr lang="es-ES" dirty="0" err="1"/>
              <a:t>didnt</a:t>
            </a:r>
            <a:r>
              <a:rPr lang="es-ES" dirty="0"/>
              <a:t> </a:t>
            </a:r>
            <a:r>
              <a:rPr lang="es-ES" dirty="0" err="1"/>
              <a:t>still</a:t>
            </a:r>
            <a:r>
              <a:rPr lang="es-ES" dirty="0"/>
              <a:t> </a:t>
            </a:r>
            <a:r>
              <a:rPr lang="es-ES" dirty="0" err="1"/>
              <a:t>live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choice</a:t>
            </a:r>
            <a:endParaRPr lang="es-ES" dirty="0"/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41F948E4-858E-483F-A146-336B38F04DC4}"/>
              </a:ext>
            </a:extLst>
          </p:cNvPr>
          <p:cNvSpPr txBox="1">
            <a:spLocks/>
          </p:cNvSpPr>
          <p:nvPr/>
        </p:nvSpPr>
        <p:spPr>
          <a:xfrm>
            <a:off x="1732997" y="5872366"/>
            <a:ext cx="5399071" cy="37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dirty="0"/>
              <a:t>i </a:t>
            </a:r>
            <a:r>
              <a:rPr lang="es-ES" dirty="0" err="1"/>
              <a:t>didnt</a:t>
            </a:r>
            <a:r>
              <a:rPr lang="es-ES" dirty="0"/>
              <a:t> </a:t>
            </a:r>
            <a:r>
              <a:rPr lang="es-ES" dirty="0" err="1"/>
              <a:t>tied</a:t>
            </a:r>
            <a:r>
              <a:rPr lang="es-ES" dirty="0"/>
              <a:t> </a:t>
            </a:r>
            <a:r>
              <a:rPr lang="es-ES" dirty="0" err="1"/>
              <a:t>bed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alternative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21C5FB10-04FB-4BC1-8052-20886FDA6229}"/>
              </a:ext>
            </a:extLst>
          </p:cNvPr>
          <p:cNvSpPr txBox="1">
            <a:spLocks/>
          </p:cNvSpPr>
          <p:nvPr/>
        </p:nvSpPr>
        <p:spPr>
          <a:xfrm>
            <a:off x="1732997" y="6258529"/>
            <a:ext cx="5399071" cy="37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dirty="0"/>
              <a:t>i </a:t>
            </a:r>
            <a:r>
              <a:rPr lang="es-ES" dirty="0" err="1"/>
              <a:t>didnt</a:t>
            </a:r>
            <a:r>
              <a:rPr lang="es-ES" dirty="0"/>
              <a:t> </a:t>
            </a:r>
            <a:r>
              <a:rPr lang="es-ES" dirty="0" err="1"/>
              <a:t>tied</a:t>
            </a:r>
            <a:r>
              <a:rPr lang="es-ES" dirty="0"/>
              <a:t> </a:t>
            </a:r>
            <a:r>
              <a:rPr lang="es-ES" dirty="0" err="1"/>
              <a:t>screw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choice</a:t>
            </a:r>
            <a:endParaRPr lang="es-ES" dirty="0"/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B8CB62D-DB4A-4EE4-98B2-4B7E314591FD}"/>
              </a:ext>
            </a:extLst>
          </p:cNvPr>
          <p:cNvCxnSpPr>
            <a:cxnSpLocks/>
          </p:cNvCxnSpPr>
          <p:nvPr/>
        </p:nvCxnSpPr>
        <p:spPr>
          <a:xfrm>
            <a:off x="1364553" y="5390747"/>
            <a:ext cx="0" cy="1062639"/>
          </a:xfrm>
          <a:prstGeom prst="line">
            <a:avLst/>
          </a:prstGeom>
          <a:ln w="38100"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2955A4FF-6F60-4D88-815F-E9D315E865F0}"/>
              </a:ext>
            </a:extLst>
          </p:cNvPr>
          <p:cNvCxnSpPr>
            <a:cxnSpLocks/>
          </p:cNvCxnSpPr>
          <p:nvPr/>
        </p:nvCxnSpPr>
        <p:spPr>
          <a:xfrm flipH="1">
            <a:off x="1320103" y="6453386"/>
            <a:ext cx="368444" cy="0"/>
          </a:xfrm>
          <a:prstGeom prst="line">
            <a:avLst/>
          </a:prstGeom>
          <a:ln w="38100"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DED75E4-86BA-4109-A005-75C23B858AD0}"/>
              </a:ext>
            </a:extLst>
          </p:cNvPr>
          <p:cNvCxnSpPr>
            <a:cxnSpLocks/>
          </p:cNvCxnSpPr>
          <p:nvPr/>
        </p:nvCxnSpPr>
        <p:spPr>
          <a:xfrm flipH="1">
            <a:off x="1364553" y="6059686"/>
            <a:ext cx="368444" cy="0"/>
          </a:xfrm>
          <a:prstGeom prst="line">
            <a:avLst/>
          </a:prstGeom>
          <a:ln w="38100"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A003366-61A9-45BA-A4C7-5E62C99D3288}"/>
              </a:ext>
            </a:extLst>
          </p:cNvPr>
          <p:cNvCxnSpPr>
            <a:cxnSpLocks/>
          </p:cNvCxnSpPr>
          <p:nvPr/>
        </p:nvCxnSpPr>
        <p:spPr>
          <a:xfrm flipH="1">
            <a:off x="1364553" y="5697736"/>
            <a:ext cx="368444" cy="0"/>
          </a:xfrm>
          <a:prstGeom prst="line">
            <a:avLst/>
          </a:prstGeom>
          <a:ln w="38100">
            <a:solidFill>
              <a:srgbClr val="FF57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A1DA40AB-4612-4259-9D83-DFFB3DFB2BC7}"/>
              </a:ext>
            </a:extLst>
          </p:cNvPr>
          <p:cNvSpPr/>
          <p:nvPr/>
        </p:nvSpPr>
        <p:spPr>
          <a:xfrm rot="16200000">
            <a:off x="6905325" y="5540923"/>
            <a:ext cx="453485" cy="957961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8E0B22C9-6509-43CD-9562-9DC67E609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8127" y="4408062"/>
            <a:ext cx="3246138" cy="2396024"/>
          </a:xfrm>
          <a:prstGeom prst="rect">
            <a:avLst/>
          </a:prstGeom>
        </p:spPr>
      </p:pic>
      <p:sp>
        <p:nvSpPr>
          <p:cNvPr id="36" name="Flecha: hacia abajo 35">
            <a:extLst>
              <a:ext uri="{FF2B5EF4-FFF2-40B4-BE49-F238E27FC236}">
                <a16:creationId xmlns:a16="http://schemas.microsoft.com/office/drawing/2014/main" id="{71C4186F-8AA2-495E-9F9A-E46B1BF98D36}"/>
              </a:ext>
            </a:extLst>
          </p:cNvPr>
          <p:cNvSpPr/>
          <p:nvPr/>
        </p:nvSpPr>
        <p:spPr>
          <a:xfrm rot="7582780">
            <a:off x="7024795" y="4080291"/>
            <a:ext cx="401609" cy="838985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78A0FACD-2D25-4226-ADDE-AE3E28DE8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767" y="2089582"/>
            <a:ext cx="4381500" cy="2124075"/>
          </a:xfrm>
          <a:prstGeom prst="rect">
            <a:avLst/>
          </a:prstGeom>
        </p:spPr>
      </p:pic>
      <p:pic>
        <p:nvPicPr>
          <p:cNvPr id="38" name="Imagen 37" descr="Imagen que contiene señal&#10;&#10;Descripción generada automáticamente">
            <a:extLst>
              <a:ext uri="{FF2B5EF4-FFF2-40B4-BE49-F238E27FC236}">
                <a16:creationId xmlns:a16="http://schemas.microsoft.com/office/drawing/2014/main" id="{0E4113BD-3006-466C-B880-3AB5751E7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6235" y="2267437"/>
            <a:ext cx="1482087" cy="148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1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/>
      <p:bldP spid="23" grpId="0"/>
      <p:bldP spid="24" grpId="0"/>
      <p:bldP spid="25" grpId="0"/>
      <p:bldP spid="26" grpId="0"/>
      <p:bldP spid="34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58585AD-2F63-4685-999C-262EE3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F4684B8-887B-4B2E-8DAC-F0D5F3A16BBB}"/>
              </a:ext>
            </a:extLst>
          </p:cNvPr>
          <p:cNvSpPr txBox="1">
            <a:spLocks/>
          </p:cNvSpPr>
          <p:nvPr/>
        </p:nvSpPr>
        <p:spPr>
          <a:xfrm>
            <a:off x="1371599" y="1391987"/>
            <a:ext cx="5399071" cy="60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Creación modelo definitivo</a:t>
            </a:r>
          </a:p>
        </p:txBody>
      </p:sp>
      <p:pic>
        <p:nvPicPr>
          <p:cNvPr id="6" name="Imagen 5" descr="Forma&#10;&#10;Descripción generada automáticamente con confianza baja">
            <a:extLst>
              <a:ext uri="{FF2B5EF4-FFF2-40B4-BE49-F238E27FC236}">
                <a16:creationId xmlns:a16="http://schemas.microsoft.com/office/drawing/2014/main" id="{5842F6BB-4F30-4826-BE71-2FF8EE6A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338" y="2285752"/>
            <a:ext cx="1000373" cy="1000373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39977827-E33D-4DDB-859B-4795DBC09E95}"/>
              </a:ext>
            </a:extLst>
          </p:cNvPr>
          <p:cNvSpPr/>
          <p:nvPr/>
        </p:nvSpPr>
        <p:spPr>
          <a:xfrm rot="16200000">
            <a:off x="2904825" y="2306957"/>
            <a:ext cx="453485" cy="957961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6806A8F-08D1-49AA-A820-6C47109649BF}"/>
              </a:ext>
            </a:extLst>
          </p:cNvPr>
          <p:cNvSpPr txBox="1">
            <a:spLocks/>
          </p:cNvSpPr>
          <p:nvPr/>
        </p:nvSpPr>
        <p:spPr>
          <a:xfrm>
            <a:off x="3733661" y="2529905"/>
            <a:ext cx="5399071" cy="60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Búsqueda de características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94FC9A4E-109D-4C7F-A108-E585433B1C87}"/>
              </a:ext>
            </a:extLst>
          </p:cNvPr>
          <p:cNvSpPr/>
          <p:nvPr/>
        </p:nvSpPr>
        <p:spPr>
          <a:xfrm rot="2623753">
            <a:off x="3605612" y="3057118"/>
            <a:ext cx="453485" cy="957961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D9D1938E-7B26-4AEF-87E6-46BA32FBCD04}"/>
              </a:ext>
            </a:extLst>
          </p:cNvPr>
          <p:cNvSpPr txBox="1">
            <a:spLocks/>
          </p:cNvSpPr>
          <p:nvPr/>
        </p:nvSpPr>
        <p:spPr>
          <a:xfrm>
            <a:off x="1489859" y="3961267"/>
            <a:ext cx="3670212" cy="524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Modelo </a:t>
            </a:r>
            <a:r>
              <a:rPr lang="es-ES" sz="2800" dirty="0" err="1"/>
              <a:t>Random</a:t>
            </a:r>
            <a:r>
              <a:rPr lang="es-ES" sz="2800" dirty="0"/>
              <a:t> Forest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4BC8FD09-683A-45C3-A41E-F27E9C8FD99A}"/>
              </a:ext>
            </a:extLst>
          </p:cNvPr>
          <p:cNvSpPr txBox="1">
            <a:spLocks/>
          </p:cNvSpPr>
          <p:nvPr/>
        </p:nvSpPr>
        <p:spPr>
          <a:xfrm>
            <a:off x="7276945" y="3909030"/>
            <a:ext cx="4067330" cy="524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Modelo </a:t>
            </a:r>
            <a:r>
              <a:rPr lang="es-ES" sz="2800" dirty="0" err="1"/>
              <a:t>Logistic</a:t>
            </a:r>
            <a:r>
              <a:rPr lang="es-ES" sz="2800" dirty="0"/>
              <a:t> </a:t>
            </a:r>
            <a:r>
              <a:rPr lang="es-ES" sz="2800" dirty="0" err="1"/>
              <a:t>Regression</a:t>
            </a:r>
            <a:endParaRPr lang="es-ES" sz="2800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BF6EEB2E-999A-43CE-ADA3-E86FD42BF5E6}"/>
              </a:ext>
            </a:extLst>
          </p:cNvPr>
          <p:cNvSpPr/>
          <p:nvPr/>
        </p:nvSpPr>
        <p:spPr>
          <a:xfrm rot="18504203">
            <a:off x="7336045" y="3044834"/>
            <a:ext cx="453485" cy="957961"/>
          </a:xfrm>
          <a:prstGeom prst="downArrow">
            <a:avLst>
              <a:gd name="adj1" fmla="val 42982"/>
              <a:gd name="adj2" fmla="val 55263"/>
            </a:avLst>
          </a:prstGeom>
          <a:solidFill>
            <a:srgbClr val="FF575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D369867-4344-438A-A6C8-BB7005B9C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0" y="4534832"/>
            <a:ext cx="5400040" cy="74739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C918A72-0405-4927-891C-744EF22CB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945" y="4539126"/>
            <a:ext cx="5058410" cy="7524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91E5501-0537-4FC0-ABC1-DB7E77313D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22"/>
          <a:stretch/>
        </p:blipFill>
        <p:spPr bwMode="auto">
          <a:xfrm>
            <a:off x="695960" y="4779120"/>
            <a:ext cx="5400040" cy="102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3BC3721-C1D3-41CA-B128-562B726032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3"/>
          <a:stretch/>
        </p:blipFill>
        <p:spPr bwMode="auto">
          <a:xfrm>
            <a:off x="6433196" y="4409372"/>
            <a:ext cx="4873625" cy="99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45B1585-4ADA-4108-9EC9-BDBCCAB62F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1"/>
          <a:stretch/>
        </p:blipFill>
        <p:spPr bwMode="auto">
          <a:xfrm>
            <a:off x="6433196" y="5633507"/>
            <a:ext cx="5000625" cy="107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267E89F7-D017-40C6-8695-90C336AF0C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400"/>
          <a:stretch/>
        </p:blipFill>
        <p:spPr>
          <a:xfrm>
            <a:off x="8682637" y="1468437"/>
            <a:ext cx="2105817" cy="21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2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2" grpId="0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58585AD-2F63-4685-999C-262EE3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Metodología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F4684B8-887B-4B2E-8DAC-F0D5F3A16BBB}"/>
              </a:ext>
            </a:extLst>
          </p:cNvPr>
          <p:cNvSpPr txBox="1">
            <a:spLocks/>
          </p:cNvSpPr>
          <p:nvPr/>
        </p:nvSpPr>
        <p:spPr>
          <a:xfrm>
            <a:off x="1371600" y="1509817"/>
            <a:ext cx="8582026" cy="7792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Web </a:t>
            </a:r>
            <a:r>
              <a:rPr lang="es-ES" sz="2800" dirty="0" err="1"/>
              <a:t>Scraping</a:t>
            </a:r>
            <a:r>
              <a:rPr lang="es-ES" sz="2800" dirty="0"/>
              <a:t>, análisis de sentimientos y creación de GUI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5804A9F-F30E-443E-B7E9-5DEB5E6698FF}"/>
              </a:ext>
            </a:extLst>
          </p:cNvPr>
          <p:cNvSpPr txBox="1">
            <a:spLocks/>
          </p:cNvSpPr>
          <p:nvPr/>
        </p:nvSpPr>
        <p:spPr>
          <a:xfrm>
            <a:off x="3342408" y="1474111"/>
            <a:ext cx="3781406" cy="6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 </a:t>
            </a:r>
            <a:r>
              <a:rPr lang="es-ES" sz="2600" dirty="0"/>
              <a:t>análisis de sentimientos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CB359C42-4494-4152-9ECD-60EB6022A075}"/>
              </a:ext>
            </a:extLst>
          </p:cNvPr>
          <p:cNvSpPr txBox="1">
            <a:spLocks/>
          </p:cNvSpPr>
          <p:nvPr/>
        </p:nvSpPr>
        <p:spPr>
          <a:xfrm>
            <a:off x="7123814" y="1495374"/>
            <a:ext cx="2498652" cy="779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600" dirty="0"/>
              <a:t>creación de GUI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A0AC6F3-65FD-49FF-B143-4E70B09236E8}"/>
              </a:ext>
            </a:extLst>
          </p:cNvPr>
          <p:cNvSpPr txBox="1">
            <a:spLocks/>
          </p:cNvSpPr>
          <p:nvPr/>
        </p:nvSpPr>
        <p:spPr>
          <a:xfrm>
            <a:off x="1286781" y="1483216"/>
            <a:ext cx="3781406" cy="6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 </a:t>
            </a:r>
            <a:r>
              <a:rPr lang="es-ES" sz="2600" dirty="0"/>
              <a:t>Web </a:t>
            </a:r>
            <a:r>
              <a:rPr lang="es-ES" sz="2600" dirty="0" err="1"/>
              <a:t>Scraping</a:t>
            </a:r>
            <a:endParaRPr lang="es-ES" sz="26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A39B793-8840-45E6-B6DE-B8EEA28A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36" y="2303466"/>
            <a:ext cx="4512214" cy="34490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331F42-7164-4A38-91E0-8FBA8B3DF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39" y="3266278"/>
            <a:ext cx="6271260" cy="79057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7C57CE1F-4215-4A5A-84C2-5679412F7D88}"/>
              </a:ext>
            </a:extLst>
          </p:cNvPr>
          <p:cNvCxnSpPr/>
          <p:nvPr/>
        </p:nvCxnSpPr>
        <p:spPr>
          <a:xfrm>
            <a:off x="5380074" y="2668772"/>
            <a:ext cx="552893" cy="627321"/>
          </a:xfrm>
          <a:prstGeom prst="straightConnector1">
            <a:avLst/>
          </a:prstGeom>
          <a:ln>
            <a:solidFill>
              <a:srgbClr val="FF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218DDE6-E3B3-458F-923C-918255DC5190}"/>
              </a:ext>
            </a:extLst>
          </p:cNvPr>
          <p:cNvCxnSpPr>
            <a:cxnSpLocks/>
          </p:cNvCxnSpPr>
          <p:nvPr/>
        </p:nvCxnSpPr>
        <p:spPr>
          <a:xfrm>
            <a:off x="5380074" y="3429000"/>
            <a:ext cx="388865" cy="65321"/>
          </a:xfrm>
          <a:prstGeom prst="straightConnector1">
            <a:avLst/>
          </a:prstGeom>
          <a:ln>
            <a:solidFill>
              <a:srgbClr val="FF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FCD2687-7C23-45E6-9C18-7EBE951655E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380074" y="3661566"/>
            <a:ext cx="388865" cy="395287"/>
          </a:xfrm>
          <a:prstGeom prst="straightConnector1">
            <a:avLst/>
          </a:prstGeom>
          <a:ln>
            <a:solidFill>
              <a:srgbClr val="FF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637D1228-785E-4CC2-BFC3-A075032BD63C}"/>
              </a:ext>
            </a:extLst>
          </p:cNvPr>
          <p:cNvCxnSpPr>
            <a:cxnSpLocks/>
          </p:cNvCxnSpPr>
          <p:nvPr/>
        </p:nvCxnSpPr>
        <p:spPr>
          <a:xfrm flipV="1">
            <a:off x="5328393" y="3859209"/>
            <a:ext cx="440546" cy="847818"/>
          </a:xfrm>
          <a:prstGeom prst="straightConnector1">
            <a:avLst/>
          </a:prstGeom>
          <a:ln>
            <a:solidFill>
              <a:srgbClr val="FF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FC5A3BF-6B86-48E6-9054-42DF37FBFB1A}"/>
              </a:ext>
            </a:extLst>
          </p:cNvPr>
          <p:cNvCxnSpPr>
            <a:cxnSpLocks/>
          </p:cNvCxnSpPr>
          <p:nvPr/>
        </p:nvCxnSpPr>
        <p:spPr>
          <a:xfrm flipV="1">
            <a:off x="5492421" y="4155675"/>
            <a:ext cx="276518" cy="1239359"/>
          </a:xfrm>
          <a:prstGeom prst="straightConnector1">
            <a:avLst/>
          </a:prstGeom>
          <a:ln>
            <a:solidFill>
              <a:srgbClr val="FF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5B707A-77D4-4FB2-8968-7A98C5D68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34" y="2365525"/>
            <a:ext cx="4782746" cy="35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 de texto 2">
            <a:extLst>
              <a:ext uri="{FF2B5EF4-FFF2-40B4-BE49-F238E27FC236}">
                <a16:creationId xmlns:a16="http://schemas.microsoft.com/office/drawing/2014/main" id="{9CFA69FC-3069-4E93-A689-95FF53CB1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091832"/>
            <a:ext cx="5381625" cy="13886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s-ES" sz="1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s-ES" sz="1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S" sz="1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sentence</a:t>
            </a:r>
            <a:r>
              <a:rPr lang="es-ES" sz="1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in </a:t>
            </a:r>
            <a:r>
              <a:rPr lang="es-ES" sz="1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blobS.sentences</a:t>
            </a:r>
            <a:r>
              <a:rPr lang="es-ES" sz="1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s-ES" sz="1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   print(</a:t>
            </a:r>
            <a:r>
              <a:rPr lang="es-ES" sz="1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sentence.sentiment</a:t>
            </a:r>
            <a:r>
              <a:rPr lang="es-ES" sz="1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s-ES" sz="1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s-ES" sz="1100" dirty="0">
                <a:solidFill>
                  <a:srgbClr val="1F497D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&gt;&gt; </a:t>
            </a:r>
            <a:r>
              <a:rPr lang="es-ES" sz="11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</a:t>
            </a:r>
            <a:r>
              <a:rPr lang="es-ES" sz="11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11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polarity</a:t>
            </a:r>
            <a:r>
              <a:rPr lang="es-ES" sz="11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=0.13333333333333333, </a:t>
            </a:r>
            <a:r>
              <a:rPr lang="es-ES" sz="1100" dirty="0" err="1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subjectivity</a:t>
            </a:r>
            <a:r>
              <a:rPr lang="es-ES" sz="11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=0.13333333333333333)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s-ES" sz="1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DA3B20-6831-4F2A-9512-C2236A035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959" y="2571109"/>
            <a:ext cx="4226229" cy="280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9B3E36B-D746-40D5-98EE-955F84760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9628" y="2104270"/>
            <a:ext cx="8201681" cy="40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5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6" grpId="1"/>
      <p:bldP spid="7" grpId="0"/>
      <p:bldP spid="7" grpId="1"/>
      <p:bldP spid="7" grpId="2"/>
      <p:bldP spid="8" grpId="0"/>
      <p:bldP spid="24" grpId="0" animBg="1"/>
      <p:bldP spid="2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BC8499D-1E0E-4E18-B8BC-BA76D147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1482" b="1482"/>
          <a:stretch/>
        </p:blipFill>
        <p:spPr>
          <a:xfrm>
            <a:off x="-248" y="10"/>
            <a:ext cx="12191980" cy="68579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C40B1E-44B6-4C0B-BFA2-42655A13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7" y="1899600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cap="all" dirty="0"/>
              <a:t>DEMO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F75354-71F6-4357-AC82-5150B33A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96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BC8499D-1E0E-4E18-B8BC-BA76D147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4910" b="4910"/>
          <a:stretch/>
        </p:blipFill>
        <p:spPr>
          <a:xfrm>
            <a:off x="-248" y="10"/>
            <a:ext cx="12191980" cy="68579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C40B1E-44B6-4C0B-BFA2-42655A13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Conclusiones</a:t>
            </a:r>
            <a:r>
              <a:rPr lang="en-US" sz="7200" cap="all" dirty="0"/>
              <a:t> y Trabajo </a:t>
            </a:r>
            <a:r>
              <a:rPr lang="en-US" sz="7200" cap="all" dirty="0" err="1"/>
              <a:t>futuro</a:t>
            </a:r>
            <a:endParaRPr lang="en-US" sz="7200" cap="al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F75354-71F6-4357-AC82-5150B33A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58585AD-2F63-4685-999C-262EE3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97AAE70F-2201-4591-A126-55BC76E2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025" y="1806332"/>
            <a:ext cx="1431972" cy="1431972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baja">
            <a:extLst>
              <a:ext uri="{FF2B5EF4-FFF2-40B4-BE49-F238E27FC236}">
                <a16:creationId xmlns:a16="http://schemas.microsoft.com/office/drawing/2014/main" id="{57E0F924-F926-4B14-A3FC-AECD67826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552" y="1638294"/>
            <a:ext cx="1600010" cy="1600010"/>
          </a:xfrm>
          <a:prstGeom prst="rect">
            <a:avLst/>
          </a:prstGeom>
        </p:spPr>
      </p:pic>
      <p:pic>
        <p:nvPicPr>
          <p:cNvPr id="25" name="Imagen 24" descr="Logotipo, Icono&#10;&#10;Descripción generada automáticamente">
            <a:extLst>
              <a:ext uri="{FF2B5EF4-FFF2-40B4-BE49-F238E27FC236}">
                <a16:creationId xmlns:a16="http://schemas.microsoft.com/office/drawing/2014/main" id="{9E9DC671-25F2-4832-B64F-FAFD4BB0C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117" y="1677400"/>
            <a:ext cx="1533420" cy="1533420"/>
          </a:xfrm>
          <a:prstGeom prst="rect">
            <a:avLst/>
          </a:prstGeom>
        </p:spPr>
      </p:pic>
      <p:sp>
        <p:nvSpPr>
          <p:cNvPr id="32" name="Cruz 31">
            <a:extLst>
              <a:ext uri="{FF2B5EF4-FFF2-40B4-BE49-F238E27FC236}">
                <a16:creationId xmlns:a16="http://schemas.microsoft.com/office/drawing/2014/main" id="{52E4CAEC-2A29-47C6-BB01-18A9131FD4DF}"/>
              </a:ext>
            </a:extLst>
          </p:cNvPr>
          <p:cNvSpPr/>
          <p:nvPr/>
        </p:nvSpPr>
        <p:spPr>
          <a:xfrm>
            <a:off x="4010287" y="2173715"/>
            <a:ext cx="542055" cy="529169"/>
          </a:xfrm>
          <a:prstGeom prst="plus">
            <a:avLst>
              <a:gd name="adj" fmla="val 31509"/>
            </a:avLst>
          </a:prstGeom>
          <a:solidFill>
            <a:srgbClr val="C291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ruz 35">
            <a:extLst>
              <a:ext uri="{FF2B5EF4-FFF2-40B4-BE49-F238E27FC236}">
                <a16:creationId xmlns:a16="http://schemas.microsoft.com/office/drawing/2014/main" id="{2D06BA68-54C4-4751-B8BB-1FE938FAEB84}"/>
              </a:ext>
            </a:extLst>
          </p:cNvPr>
          <p:cNvSpPr/>
          <p:nvPr/>
        </p:nvSpPr>
        <p:spPr>
          <a:xfrm>
            <a:off x="7702772" y="2192614"/>
            <a:ext cx="542055" cy="529169"/>
          </a:xfrm>
          <a:prstGeom prst="plus">
            <a:avLst>
              <a:gd name="adj" fmla="val 31509"/>
            </a:avLst>
          </a:prstGeom>
          <a:solidFill>
            <a:srgbClr val="C291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Marcador de contenido 2">
            <a:extLst>
              <a:ext uri="{FF2B5EF4-FFF2-40B4-BE49-F238E27FC236}">
                <a16:creationId xmlns:a16="http://schemas.microsoft.com/office/drawing/2014/main" id="{3EB810DB-1B78-4217-8AA6-4D63B4AEC836}"/>
              </a:ext>
            </a:extLst>
          </p:cNvPr>
          <p:cNvSpPr txBox="1">
            <a:spLocks/>
          </p:cNvSpPr>
          <p:nvPr/>
        </p:nvSpPr>
        <p:spPr>
          <a:xfrm>
            <a:off x="1371600" y="3545246"/>
            <a:ext cx="3156237" cy="16540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Web </a:t>
            </a:r>
            <a:r>
              <a:rPr lang="es-ES" sz="2400" dirty="0" err="1"/>
              <a:t>Scraping</a:t>
            </a:r>
            <a:endParaRPr lang="es-ES" sz="2400" dirty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Procesamiento de datos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Data </a:t>
            </a:r>
            <a:r>
              <a:rPr lang="es-ES" sz="2400" dirty="0" err="1"/>
              <a:t>Augmentation</a:t>
            </a:r>
            <a:endParaRPr lang="es-ES" sz="2400" dirty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Vectorización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39" name="Imagen 38" descr="Imagen que contiene señal&#10;&#10;Descripción generada automáticamente">
            <a:extLst>
              <a:ext uri="{FF2B5EF4-FFF2-40B4-BE49-F238E27FC236}">
                <a16:creationId xmlns:a16="http://schemas.microsoft.com/office/drawing/2014/main" id="{638C2287-21A5-4F82-87E6-725826EAD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114" y="5199321"/>
            <a:ext cx="1033604" cy="1033604"/>
          </a:xfrm>
          <a:prstGeom prst="rect">
            <a:avLst/>
          </a:prstGeom>
        </p:spPr>
      </p:pic>
      <p:sp>
        <p:nvSpPr>
          <p:cNvPr id="40" name="Marcador de contenido 2">
            <a:extLst>
              <a:ext uri="{FF2B5EF4-FFF2-40B4-BE49-F238E27FC236}">
                <a16:creationId xmlns:a16="http://schemas.microsoft.com/office/drawing/2014/main" id="{E9349526-6E6A-4067-9A96-94FC55C2C100}"/>
              </a:ext>
            </a:extLst>
          </p:cNvPr>
          <p:cNvSpPr txBox="1">
            <a:spLocks/>
          </p:cNvSpPr>
          <p:nvPr/>
        </p:nvSpPr>
        <p:spPr>
          <a:xfrm>
            <a:off x="4894521" y="3545246"/>
            <a:ext cx="3271284" cy="16000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Modelos machine </a:t>
            </a:r>
            <a:r>
              <a:rPr lang="es-ES" sz="2400" dirty="0" err="1"/>
              <a:t>learning</a:t>
            </a:r>
            <a:endParaRPr lang="es-ES" sz="2400" dirty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Análisis de Sentimientos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Búsqueda de características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41" name="Imagen 40" descr="Imagen que contiene señal&#10;&#10;Descripción generada automáticamente">
            <a:extLst>
              <a:ext uri="{FF2B5EF4-FFF2-40B4-BE49-F238E27FC236}">
                <a16:creationId xmlns:a16="http://schemas.microsoft.com/office/drawing/2014/main" id="{1E9B98A8-3BF1-4099-AB91-E405BCEED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958" y="5199321"/>
            <a:ext cx="1033604" cy="1033604"/>
          </a:xfrm>
          <a:prstGeom prst="rect">
            <a:avLst/>
          </a:prstGeom>
        </p:spPr>
      </p:pic>
      <p:sp>
        <p:nvSpPr>
          <p:cNvPr id="42" name="Marcador de contenido 2">
            <a:extLst>
              <a:ext uri="{FF2B5EF4-FFF2-40B4-BE49-F238E27FC236}">
                <a16:creationId xmlns:a16="http://schemas.microsoft.com/office/drawing/2014/main" id="{779994CE-EB0F-4BB3-99C3-78C0D2CC20D5}"/>
              </a:ext>
            </a:extLst>
          </p:cNvPr>
          <p:cNvSpPr txBox="1">
            <a:spLocks/>
          </p:cNvSpPr>
          <p:nvPr/>
        </p:nvSpPr>
        <p:spPr>
          <a:xfrm>
            <a:off x="8635240" y="3647395"/>
            <a:ext cx="3271284" cy="1600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Creación GUI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Visualización </a:t>
            </a:r>
            <a:r>
              <a:rPr lang="es-ES" sz="2400" dirty="0" err="1"/>
              <a:t>features</a:t>
            </a:r>
            <a:endParaRPr lang="es-ES" sz="2400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44" name="Imagen 43" descr="Imagen que contiene señal&#10;&#10;Descripción generada automáticamente">
            <a:extLst>
              <a:ext uri="{FF2B5EF4-FFF2-40B4-BE49-F238E27FC236}">
                <a16:creationId xmlns:a16="http://schemas.microsoft.com/office/drawing/2014/main" id="{F5AFCE0A-F560-459D-987F-D718B4DC4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796" y="5167178"/>
            <a:ext cx="1033604" cy="1033604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59379C1-2761-478F-8C77-722CC8D45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60" y="1897805"/>
            <a:ext cx="8680583" cy="4295378"/>
          </a:xfrm>
          <a:prstGeom prst="rect">
            <a:avLst/>
          </a:prstGeom>
        </p:spPr>
      </p:pic>
      <p:pic>
        <p:nvPicPr>
          <p:cNvPr id="46" name="Imagen 45" descr="Imagen que contiene reloj, objeto, señal&#10;&#10;Descripción generada automáticamente">
            <a:extLst>
              <a:ext uri="{FF2B5EF4-FFF2-40B4-BE49-F238E27FC236}">
                <a16:creationId xmlns:a16="http://schemas.microsoft.com/office/drawing/2014/main" id="{4A782126-F68C-4BF2-B3B9-8C61DFFDD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4879" y="3300566"/>
            <a:ext cx="1599580" cy="159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36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38" grpId="0"/>
      <p:bldP spid="38" grpId="1"/>
      <p:bldP spid="40" grpId="0"/>
      <p:bldP spid="40" grpId="1"/>
      <p:bldP spid="42" grpId="0"/>
      <p:bldP spid="4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58585AD-2F63-4685-999C-262EE3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Trabajo Futuro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2E529232-CAE1-4FF0-A22F-7BE7BA12DF74}"/>
              </a:ext>
            </a:extLst>
          </p:cNvPr>
          <p:cNvSpPr txBox="1">
            <a:spLocks/>
          </p:cNvSpPr>
          <p:nvPr/>
        </p:nvSpPr>
        <p:spPr>
          <a:xfrm>
            <a:off x="1250175" y="1760074"/>
            <a:ext cx="3781406" cy="6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Mejora de </a:t>
            </a:r>
            <a:r>
              <a:rPr lang="es-ES" sz="2800" dirty="0" err="1"/>
              <a:t>dataset</a:t>
            </a:r>
            <a:endParaRPr lang="es-ES" sz="2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F38447-B00C-44EB-AA18-A20096280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84" y="2736354"/>
            <a:ext cx="2964031" cy="24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23B0EA2-4ED5-48DC-910C-DED4D3070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997" y="3003698"/>
            <a:ext cx="526312" cy="5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14E8C4E2-D9BE-4E7C-B0E5-049515AFB433}"/>
              </a:ext>
            </a:extLst>
          </p:cNvPr>
          <p:cNvSpPr txBox="1">
            <a:spLocks/>
          </p:cNvSpPr>
          <p:nvPr/>
        </p:nvSpPr>
        <p:spPr>
          <a:xfrm>
            <a:off x="5341937" y="1755143"/>
            <a:ext cx="2345402" cy="6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Multilenguaje</a:t>
            </a:r>
            <a:endParaRPr lang="es-ES" sz="2600" dirty="0"/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D1358846-8D98-4850-9469-A5FCC63154F3}"/>
              </a:ext>
            </a:extLst>
          </p:cNvPr>
          <p:cNvSpPr txBox="1">
            <a:spLocks/>
          </p:cNvSpPr>
          <p:nvPr/>
        </p:nvSpPr>
        <p:spPr>
          <a:xfrm>
            <a:off x="8691561" y="1755143"/>
            <a:ext cx="2759703" cy="60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Deep </a:t>
            </a:r>
            <a:r>
              <a:rPr lang="es-ES" sz="2800" dirty="0" err="1"/>
              <a:t>Learning</a:t>
            </a:r>
            <a:endParaRPr lang="es-ES" sz="2600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E5B0AE46-A401-4554-A78D-CBC0FD84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22" y="2505497"/>
            <a:ext cx="2899629" cy="289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B023272D-5013-4D70-860D-AC72D87E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497" y="2470177"/>
            <a:ext cx="1067042" cy="106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C24144E4-EB6E-4D4E-9362-400B391C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12" y="2813547"/>
            <a:ext cx="3524599" cy="198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03DEA6DC-F96A-4296-9D6E-DC7DF1172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02" y="2757620"/>
            <a:ext cx="4769259" cy="4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07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BC8499D-1E0E-4E18-B8BC-BA76D147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t="1030" b="1030"/>
          <a:stretch/>
        </p:blipFill>
        <p:spPr>
          <a:xfrm>
            <a:off x="-248" y="10"/>
            <a:ext cx="12191980" cy="68579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C40B1E-44B6-4C0B-BFA2-42655A13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7" y="1791670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¿</a:t>
            </a:r>
            <a:r>
              <a:rPr lang="en-US" sz="7200" cap="all" dirty="0" err="1"/>
              <a:t>Preguntas</a:t>
            </a:r>
            <a:r>
              <a:rPr lang="en-US" sz="7200" cap="all" dirty="0"/>
              <a:t>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F75354-71F6-4357-AC82-5150B33A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B148218-FA86-44AA-8275-A554BCE49934}"/>
              </a:ext>
            </a:extLst>
          </p:cNvPr>
          <p:cNvSpPr txBox="1">
            <a:spLocks/>
          </p:cNvSpPr>
          <p:nvPr/>
        </p:nvSpPr>
        <p:spPr>
          <a:xfrm>
            <a:off x="174053" y="5971568"/>
            <a:ext cx="3482148" cy="5781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cap="all" dirty="0">
                <a:hlinkClick r:id="rId3"/>
              </a:rPr>
              <a:t>Link </a:t>
            </a:r>
            <a:r>
              <a:rPr lang="en-US" sz="1600" cap="all" dirty="0" err="1">
                <a:hlinkClick r:id="rId3"/>
              </a:rPr>
              <a:t>bibliografía</a:t>
            </a:r>
            <a:r>
              <a:rPr lang="en-US" sz="1600" cap="all" dirty="0">
                <a:hlinkClick r:id="rId3"/>
              </a:rPr>
              <a:t> </a:t>
            </a:r>
            <a:r>
              <a:rPr lang="en-US" sz="1600" cap="all" dirty="0" err="1">
                <a:hlinkClick r:id="rId3"/>
              </a:rPr>
              <a:t>imagenes</a:t>
            </a:r>
            <a:endParaRPr lang="en-US" sz="1600" cap="all" dirty="0"/>
          </a:p>
        </p:txBody>
      </p:sp>
    </p:spTree>
    <p:extLst>
      <p:ext uri="{BB962C8B-B14F-4D97-AF65-F5344CB8AC3E}">
        <p14:creationId xmlns:p14="http://schemas.microsoft.com/office/powerpoint/2010/main" val="36916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Imagen en blanco y negro de un hombre con lentes&#10;&#10;Descripción generada automáticamente con confianza baja">
            <a:extLst>
              <a:ext uri="{FF2B5EF4-FFF2-40B4-BE49-F238E27FC236}">
                <a16:creationId xmlns:a16="http://schemas.microsoft.com/office/drawing/2014/main" id="{8BC8499D-1E0E-4E18-B8BC-BA76D147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11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C40B1E-44B6-4C0B-BFA2-42655A13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Motivación</a:t>
            </a:r>
            <a:endParaRPr lang="en-US" sz="7200" cap="al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F75354-71F6-4357-AC82-5150B33A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87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B461D-FE46-4B9E-9448-EF04FCE4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Motivación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915DDB-1460-4976-A8A6-F44267A5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B59F2935-C186-4D87-8226-B3E98CDEAF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EBDC266-C276-4411-AA48-27FC51C69FC5}"/>
              </a:ext>
            </a:extLst>
          </p:cNvPr>
          <p:cNvSpPr txBox="1">
            <a:spLocks/>
          </p:cNvSpPr>
          <p:nvPr/>
        </p:nvSpPr>
        <p:spPr>
          <a:xfrm>
            <a:off x="1371600" y="1474292"/>
            <a:ext cx="960120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Tema de actualidad. Feminismo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10" name="Imagen 9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ADE1E65-8D33-45AA-B367-BA504DC6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071" y="2577039"/>
            <a:ext cx="5399491" cy="3595161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77C88E6-2D19-4B26-B3E6-E6DD95460854}"/>
              </a:ext>
            </a:extLst>
          </p:cNvPr>
          <p:cNvSpPr txBox="1">
            <a:spLocks/>
          </p:cNvSpPr>
          <p:nvPr/>
        </p:nvSpPr>
        <p:spPr>
          <a:xfrm>
            <a:off x="1191215" y="2053644"/>
            <a:ext cx="9601200" cy="6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s-ES" sz="2800" dirty="0"/>
              <a:t>En constante evolución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A3BD15-9B98-4F22-A2A5-F5D65D0B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234" y="2740985"/>
            <a:ext cx="3595162" cy="359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09FC723-E1F6-4431-BFCC-D00263C7F517}"/>
              </a:ext>
            </a:extLst>
          </p:cNvPr>
          <p:cNvSpPr txBox="1">
            <a:spLocks/>
          </p:cNvSpPr>
          <p:nvPr/>
        </p:nvSpPr>
        <p:spPr>
          <a:xfrm>
            <a:off x="1191215" y="2642282"/>
            <a:ext cx="9601200" cy="6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s-ES" sz="2800" dirty="0"/>
              <a:t>Grandes avances en los últimos años</a:t>
            </a:r>
          </a:p>
        </p:txBody>
      </p:sp>
      <p:pic>
        <p:nvPicPr>
          <p:cNvPr id="14" name="Imagen 13" descr="Man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F62DEDD-39E7-4D21-B866-31E92C465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448" y="3290919"/>
            <a:ext cx="6429504" cy="3364774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0F170AB9-B855-4D54-8FD7-940DA491B8A2}"/>
              </a:ext>
            </a:extLst>
          </p:cNvPr>
          <p:cNvSpPr txBox="1">
            <a:spLocks/>
          </p:cNvSpPr>
          <p:nvPr/>
        </p:nvSpPr>
        <p:spPr>
          <a:xfrm>
            <a:off x="1191215" y="3329623"/>
            <a:ext cx="5784938" cy="6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s-ES" sz="2800" dirty="0"/>
              <a:t>Desigualdades aún presentes</a:t>
            </a:r>
          </a:p>
        </p:txBody>
      </p:sp>
      <p:pic>
        <p:nvPicPr>
          <p:cNvPr id="17" name="Imagen 1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FBB4BAF-1271-4F68-9CB0-BC5CF4B4C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678" y="3774580"/>
            <a:ext cx="5079014" cy="2946225"/>
          </a:xfrm>
          <a:prstGeom prst="rect">
            <a:avLst/>
          </a:prstGeom>
        </p:spPr>
      </p:pic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0B2F22ED-6036-4B5E-A3FC-8268614EA7AE}"/>
              </a:ext>
            </a:extLst>
          </p:cNvPr>
          <p:cNvSpPr txBox="1">
            <a:spLocks/>
          </p:cNvSpPr>
          <p:nvPr/>
        </p:nvSpPr>
        <p:spPr>
          <a:xfrm>
            <a:off x="6159588" y="3350640"/>
            <a:ext cx="5784938" cy="6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352" lvl="1" indent="0">
              <a:buNone/>
            </a:pPr>
            <a:r>
              <a:rPr lang="es-ES" sz="2800" dirty="0">
                <a:sym typeface="Wingdings" panose="05000000000000000000" pitchFamily="2" charset="2"/>
              </a:rPr>
              <a:t> </a:t>
            </a:r>
            <a:r>
              <a:rPr lang="es-ES" sz="2800" dirty="0"/>
              <a:t>Trabajo por Hacer</a:t>
            </a:r>
          </a:p>
        </p:txBody>
      </p:sp>
    </p:spTree>
    <p:extLst>
      <p:ext uri="{BB962C8B-B14F-4D97-AF65-F5344CB8AC3E}">
        <p14:creationId xmlns:p14="http://schemas.microsoft.com/office/powerpoint/2010/main" val="2584333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B461D-FE46-4B9E-9448-EF04FCE4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Motivación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915DDB-1460-4976-A8A6-F44267A5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B59F2935-C186-4D87-8226-B3E98CDEAF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EBDC266-C276-4411-AA48-27FC51C69FC5}"/>
              </a:ext>
            </a:extLst>
          </p:cNvPr>
          <p:cNvSpPr txBox="1">
            <a:spLocks/>
          </p:cNvSpPr>
          <p:nvPr/>
        </p:nvSpPr>
        <p:spPr>
          <a:xfrm>
            <a:off x="1371600" y="1474292"/>
            <a:ext cx="960120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Técnicas de aprendizaje automático avanzado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677C88E6-2D19-4B26-B3E6-E6DD95460854}"/>
              </a:ext>
            </a:extLst>
          </p:cNvPr>
          <p:cNvSpPr txBox="1">
            <a:spLocks/>
          </p:cNvSpPr>
          <p:nvPr/>
        </p:nvSpPr>
        <p:spPr>
          <a:xfrm>
            <a:off x="1191215" y="2053644"/>
            <a:ext cx="9601200" cy="6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s-ES" sz="2800" dirty="0"/>
              <a:t>Procesamiento accesible</a:t>
            </a: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0C1C9864-1620-426E-8A3F-1DB0FBCFF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08"/>
          <a:stretch/>
        </p:blipFill>
        <p:spPr>
          <a:xfrm>
            <a:off x="3779489" y="2592099"/>
            <a:ext cx="5638042" cy="3675066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7101872-1B39-4E7C-BF7F-E0D64564E2DD}"/>
              </a:ext>
            </a:extLst>
          </p:cNvPr>
          <p:cNvSpPr txBox="1">
            <a:spLocks/>
          </p:cNvSpPr>
          <p:nvPr/>
        </p:nvSpPr>
        <p:spPr>
          <a:xfrm>
            <a:off x="1191215" y="2667291"/>
            <a:ext cx="9601200" cy="6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s-ES" sz="2800" dirty="0"/>
              <a:t>Potencia de cálculo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4D6487AD-AB1B-453C-9AC0-FC9CA6CBC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591" y="1820583"/>
            <a:ext cx="4876190" cy="4876190"/>
          </a:xfrm>
          <a:prstGeom prst="rect">
            <a:avLst/>
          </a:prstGeom>
        </p:spPr>
      </p:pic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2CCEB220-F04F-4F10-B45D-90FD627C7C6F}"/>
              </a:ext>
            </a:extLst>
          </p:cNvPr>
          <p:cNvSpPr txBox="1">
            <a:spLocks/>
          </p:cNvSpPr>
          <p:nvPr/>
        </p:nvSpPr>
        <p:spPr>
          <a:xfrm>
            <a:off x="1191215" y="3329623"/>
            <a:ext cx="5784938" cy="6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s-ES" sz="2800" dirty="0"/>
              <a:t>Multitud de aplicaciones</a:t>
            </a:r>
          </a:p>
        </p:txBody>
      </p:sp>
      <p:pic>
        <p:nvPicPr>
          <p:cNvPr id="15" name="Imagen 14" descr="Imagen que contiene Círculo&#10;&#10;Descripción generada automáticamente">
            <a:extLst>
              <a:ext uri="{FF2B5EF4-FFF2-40B4-BE49-F238E27FC236}">
                <a16:creationId xmlns:a16="http://schemas.microsoft.com/office/drawing/2014/main" id="{E1153853-9121-48E2-BE50-FA8EB8FD0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405" y="2236075"/>
            <a:ext cx="4044165" cy="40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45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B461D-FE46-4B9E-9448-EF04FCE43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Motivación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915DDB-1460-4976-A8A6-F44267A5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B59F2935-C186-4D87-8226-B3E98CDEAF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EBDC266-C276-4411-AA48-27FC51C69FC5}"/>
              </a:ext>
            </a:extLst>
          </p:cNvPr>
          <p:cNvSpPr txBox="1">
            <a:spLocks/>
          </p:cNvSpPr>
          <p:nvPr/>
        </p:nvSpPr>
        <p:spPr>
          <a:xfrm>
            <a:off x="4644776" y="5643031"/>
            <a:ext cx="7129409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Técnicas de aprendizaje automático avanzado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21CF9D2B-8824-441C-A7A2-A84EB64CE3DF}"/>
              </a:ext>
            </a:extLst>
          </p:cNvPr>
          <p:cNvSpPr txBox="1">
            <a:spLocks/>
          </p:cNvSpPr>
          <p:nvPr/>
        </p:nvSpPr>
        <p:spPr>
          <a:xfrm>
            <a:off x="1371600" y="1465006"/>
            <a:ext cx="4979542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Tema de actualidad. Feminismo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6EC1A715-F9A1-4C2F-8AE7-83D28EE0891F}"/>
              </a:ext>
            </a:extLst>
          </p:cNvPr>
          <p:cNvSpPr txBox="1">
            <a:spLocks/>
          </p:cNvSpPr>
          <p:nvPr/>
        </p:nvSpPr>
        <p:spPr>
          <a:xfrm>
            <a:off x="1119296" y="1941528"/>
            <a:ext cx="5784938" cy="6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s-ES" sz="2800" dirty="0"/>
              <a:t>Desigualdades aún presentes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E8B1E18E-4272-4BBB-AD6D-CA1C038CE38D}"/>
              </a:ext>
            </a:extLst>
          </p:cNvPr>
          <p:cNvSpPr txBox="1">
            <a:spLocks/>
          </p:cNvSpPr>
          <p:nvPr/>
        </p:nvSpPr>
        <p:spPr>
          <a:xfrm>
            <a:off x="6811179" y="5097927"/>
            <a:ext cx="5784938" cy="60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s-ES" sz="2800" dirty="0"/>
              <a:t>Multitud de aplicaciones</a:t>
            </a:r>
          </a:p>
        </p:txBody>
      </p:sp>
      <p:sp>
        <p:nvSpPr>
          <p:cNvPr id="3" name="Flecha: curvada hacia abajo 2">
            <a:extLst>
              <a:ext uri="{FF2B5EF4-FFF2-40B4-BE49-F238E27FC236}">
                <a16:creationId xmlns:a16="http://schemas.microsoft.com/office/drawing/2014/main" id="{8555C7B1-90AC-4701-8699-35FF84DA155B}"/>
              </a:ext>
            </a:extLst>
          </p:cNvPr>
          <p:cNvSpPr/>
          <p:nvPr/>
        </p:nvSpPr>
        <p:spPr>
          <a:xfrm rot="3031110" flipV="1">
            <a:off x="1868458" y="3067344"/>
            <a:ext cx="1872159" cy="691140"/>
          </a:xfrm>
          <a:prstGeom prst="curvedDownArrow">
            <a:avLst>
              <a:gd name="adj1" fmla="val 44222"/>
              <a:gd name="adj2" fmla="val 68230"/>
              <a:gd name="adj3" fmla="val 42145"/>
            </a:avLst>
          </a:prstGeom>
          <a:solidFill>
            <a:srgbClr val="FF5757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curvada hacia abajo 15">
            <a:extLst>
              <a:ext uri="{FF2B5EF4-FFF2-40B4-BE49-F238E27FC236}">
                <a16:creationId xmlns:a16="http://schemas.microsoft.com/office/drawing/2014/main" id="{586A9833-2D16-4C6D-88B5-0FE0D89DA7AE}"/>
              </a:ext>
            </a:extLst>
          </p:cNvPr>
          <p:cNvSpPr/>
          <p:nvPr/>
        </p:nvSpPr>
        <p:spPr>
          <a:xfrm rot="13656593" flipV="1">
            <a:off x="8992058" y="3359115"/>
            <a:ext cx="1872159" cy="691140"/>
          </a:xfrm>
          <a:prstGeom prst="curvedDownArrow">
            <a:avLst>
              <a:gd name="adj1" fmla="val 44222"/>
              <a:gd name="adj2" fmla="val 68230"/>
              <a:gd name="adj3" fmla="val 42145"/>
            </a:avLst>
          </a:prstGeom>
          <a:solidFill>
            <a:srgbClr val="FF5757"/>
          </a:solidFill>
          <a:ln w="31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BBB16923-564E-4386-9648-18F2ECD535BE}"/>
              </a:ext>
            </a:extLst>
          </p:cNvPr>
          <p:cNvSpPr txBox="1">
            <a:spLocks/>
          </p:cNvSpPr>
          <p:nvPr/>
        </p:nvSpPr>
        <p:spPr>
          <a:xfrm>
            <a:off x="3861371" y="2972457"/>
            <a:ext cx="4979542" cy="1070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s-ES" sz="2800" dirty="0"/>
              <a:t>Aplicación capaz de reducir los sesgos machistas 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9ADD52FA-1C5E-41FA-8002-D1873591CEB3}"/>
              </a:ext>
            </a:extLst>
          </p:cNvPr>
          <p:cNvSpPr txBox="1">
            <a:spLocks/>
          </p:cNvSpPr>
          <p:nvPr/>
        </p:nvSpPr>
        <p:spPr>
          <a:xfrm>
            <a:off x="3706687" y="2799769"/>
            <a:ext cx="5294899" cy="155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s-ES" sz="2800" dirty="0"/>
              <a:t>Analizador de textos en busca de comportamientos machistas en noticias de internet 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937C3FF-C980-4CE8-AE98-B856E8F4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82" y="2357105"/>
            <a:ext cx="5387710" cy="2668513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32A95F7B-9A05-4976-BACE-410FC3E6F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09" y="5038941"/>
            <a:ext cx="1193417" cy="11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23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3" grpId="0" animBg="1"/>
      <p:bldP spid="16" grpId="0" animBg="1"/>
      <p:bldP spid="17" grpId="0"/>
      <p:bldP spid="17" grpId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BC8499D-1E0E-4E18-B8BC-BA76D1478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</a:blip>
          <a:srcRect l="10071" r="10071"/>
          <a:stretch/>
        </p:blipFill>
        <p:spPr>
          <a:xfrm>
            <a:off x="-248" y="10"/>
            <a:ext cx="12191980" cy="68579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C40B1E-44B6-4C0B-BFA2-42655A13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Objetivos</a:t>
            </a:r>
            <a:endParaRPr lang="en-US" sz="7200" cap="al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F75354-71F6-4357-AC82-5150B33A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9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38FAA9-E587-4135-8F96-41F2979A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B0C18F3-0868-4C11-834A-DD045CE0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58585AD-2F63-4685-999C-262EE34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9206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F4684B8-887B-4B2E-8DAC-F0D5F3A16BBB}"/>
              </a:ext>
            </a:extLst>
          </p:cNvPr>
          <p:cNvSpPr txBox="1">
            <a:spLocks/>
          </p:cNvSpPr>
          <p:nvPr/>
        </p:nvSpPr>
        <p:spPr>
          <a:xfrm>
            <a:off x="1371600" y="1435429"/>
            <a:ext cx="960120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Objetivo principal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177E4E45-F7D4-464D-93C6-B0A4F07F4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69" y="2691821"/>
            <a:ext cx="1431972" cy="1431972"/>
          </a:xfrm>
          <a:prstGeom prst="rect">
            <a:avLst/>
          </a:prstGeom>
        </p:spPr>
      </p:pic>
      <p:pic>
        <p:nvPicPr>
          <p:cNvPr id="15" name="Imagen 14" descr="Forma&#10;&#10;Descripción generada automáticamente con confianza baja">
            <a:extLst>
              <a:ext uri="{FF2B5EF4-FFF2-40B4-BE49-F238E27FC236}">
                <a16:creationId xmlns:a16="http://schemas.microsoft.com/office/drawing/2014/main" id="{13C7E9B0-10DA-4145-B223-65523CC7F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57" y="2691821"/>
            <a:ext cx="1600010" cy="1600010"/>
          </a:xfrm>
          <a:prstGeom prst="rect">
            <a:avLst/>
          </a:prstGeom>
        </p:spPr>
      </p:pic>
      <p:sp>
        <p:nvSpPr>
          <p:cNvPr id="16" name="Flecha: a la derecha con muesca 15">
            <a:extLst>
              <a:ext uri="{FF2B5EF4-FFF2-40B4-BE49-F238E27FC236}">
                <a16:creationId xmlns:a16="http://schemas.microsoft.com/office/drawing/2014/main" id="{5A3F63D4-143D-4A1D-9877-81D2C94BB1CF}"/>
              </a:ext>
            </a:extLst>
          </p:cNvPr>
          <p:cNvSpPr/>
          <p:nvPr/>
        </p:nvSpPr>
        <p:spPr>
          <a:xfrm>
            <a:off x="3461499" y="3073150"/>
            <a:ext cx="1181100" cy="736600"/>
          </a:xfrm>
          <a:prstGeom prst="notchedRightArrow">
            <a:avLst>
              <a:gd name="adj1" fmla="val 38842"/>
              <a:gd name="adj2" fmla="val 52790"/>
            </a:avLst>
          </a:prstGeom>
          <a:solidFill>
            <a:srgbClr val="FF5757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con muesca 16">
            <a:extLst>
              <a:ext uri="{FF2B5EF4-FFF2-40B4-BE49-F238E27FC236}">
                <a16:creationId xmlns:a16="http://schemas.microsoft.com/office/drawing/2014/main" id="{DE84C857-1EE6-4E16-BA27-677CC147B4B1}"/>
              </a:ext>
            </a:extLst>
          </p:cNvPr>
          <p:cNvSpPr/>
          <p:nvPr/>
        </p:nvSpPr>
        <p:spPr>
          <a:xfrm>
            <a:off x="7539925" y="3073150"/>
            <a:ext cx="1181100" cy="736600"/>
          </a:xfrm>
          <a:prstGeom prst="notchedRightArrow">
            <a:avLst>
              <a:gd name="adj1" fmla="val 38842"/>
              <a:gd name="adj2" fmla="val 52790"/>
            </a:avLst>
          </a:prstGeom>
          <a:solidFill>
            <a:srgbClr val="FF5757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 descr="Logotipo, Icono&#10;&#10;Descripción generada automáticamente">
            <a:extLst>
              <a:ext uri="{FF2B5EF4-FFF2-40B4-BE49-F238E27FC236}">
                <a16:creationId xmlns:a16="http://schemas.microsoft.com/office/drawing/2014/main" id="{0BE25DEC-C6D9-4A7E-B004-635241334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683" y="2662290"/>
            <a:ext cx="1533420" cy="1533420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E29C7CC6-3DC1-46E7-9C98-F3D31FCE8E19}"/>
              </a:ext>
            </a:extLst>
          </p:cNvPr>
          <p:cNvSpPr txBox="1">
            <a:spLocks/>
          </p:cNvSpPr>
          <p:nvPr/>
        </p:nvSpPr>
        <p:spPr>
          <a:xfrm>
            <a:off x="1083032" y="4323293"/>
            <a:ext cx="2378467" cy="1129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Análisis Web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(Web </a:t>
            </a:r>
            <a:r>
              <a:rPr lang="es-ES" sz="2400" dirty="0" err="1"/>
              <a:t>Scraping</a:t>
            </a:r>
            <a:r>
              <a:rPr lang="es-ES" sz="2400" dirty="0"/>
              <a:t>)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F6FF89F6-134B-422F-A735-2982C1DA4C5F}"/>
              </a:ext>
            </a:extLst>
          </p:cNvPr>
          <p:cNvSpPr txBox="1">
            <a:spLocks/>
          </p:cNvSpPr>
          <p:nvPr/>
        </p:nvSpPr>
        <p:spPr>
          <a:xfrm>
            <a:off x="4493827" y="4323293"/>
            <a:ext cx="3539559" cy="1826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Procesamiento de datos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Modelos de aprendizaje automático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FEFB5455-4120-4868-A4E9-A5BD15FFB5DA}"/>
              </a:ext>
            </a:extLst>
          </p:cNvPr>
          <p:cNvSpPr txBox="1">
            <a:spLocks/>
          </p:cNvSpPr>
          <p:nvPr/>
        </p:nvSpPr>
        <p:spPr>
          <a:xfrm>
            <a:off x="8202395" y="4370703"/>
            <a:ext cx="3539559" cy="1101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Interfaz de Usuario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dirty="0"/>
              <a:t>Análisis de resultados</a:t>
            </a:r>
          </a:p>
        </p:txBody>
      </p:sp>
    </p:spTree>
    <p:extLst>
      <p:ext uri="{BB962C8B-B14F-4D97-AF65-F5344CB8AC3E}">
        <p14:creationId xmlns:p14="http://schemas.microsoft.com/office/powerpoint/2010/main" val="1092333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3B6CF7-489C-4E52-B326-4C7B31CC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n 4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46CB6EB-C5AC-411F-A7A0-D9E0B453E8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691562" y="7573"/>
            <a:ext cx="3500438" cy="175250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86AF561-838F-4D5E-813D-A0D15BDC3300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7792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Objetivos</a:t>
            </a:r>
            <a:endParaRPr lang="es-E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F8769FB0-59D9-4D4C-977D-5B616E021815}"/>
              </a:ext>
            </a:extLst>
          </p:cNvPr>
          <p:cNvSpPr txBox="1">
            <a:spLocks/>
          </p:cNvSpPr>
          <p:nvPr/>
        </p:nvSpPr>
        <p:spPr>
          <a:xfrm>
            <a:off x="1371600" y="1460808"/>
            <a:ext cx="9601200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Subobjetivos</a:t>
            </a:r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CB88E117-20CE-4910-9C2F-F1F608E2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69" y="2691821"/>
            <a:ext cx="1431972" cy="1431972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4F6DE01E-EEC2-46F8-A2B7-4717E0FD2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57" y="2691821"/>
            <a:ext cx="1600010" cy="1600010"/>
          </a:xfrm>
          <a:prstGeom prst="rect">
            <a:avLst/>
          </a:prstGeom>
        </p:spPr>
      </p:pic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896A85F1-A850-4666-8DC7-3A1C4F18E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683" y="2662290"/>
            <a:ext cx="1533420" cy="153342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C172F252-7F92-4206-B7E2-4DEDB219C5DD}"/>
              </a:ext>
            </a:extLst>
          </p:cNvPr>
          <p:cNvSpPr txBox="1">
            <a:spLocks/>
          </p:cNvSpPr>
          <p:nvPr/>
        </p:nvSpPr>
        <p:spPr>
          <a:xfrm>
            <a:off x="1371600" y="2105726"/>
            <a:ext cx="2768885" cy="52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Web </a:t>
            </a:r>
            <a:r>
              <a:rPr lang="es-ES" sz="2800" dirty="0" err="1"/>
              <a:t>Scraping</a:t>
            </a:r>
            <a:endParaRPr lang="es-ES" sz="2800" dirty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0BBDDE49-A46D-4F3A-8125-20B6D2972C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287"/>
          <a:stretch/>
        </p:blipFill>
        <p:spPr>
          <a:xfrm>
            <a:off x="1380869" y="2764985"/>
            <a:ext cx="3957969" cy="3318954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DFD2E6E-61B3-45D2-A565-0DA5859B6BF8}"/>
              </a:ext>
            </a:extLst>
          </p:cNvPr>
          <p:cNvSpPr txBox="1">
            <a:spLocks/>
          </p:cNvSpPr>
          <p:nvPr/>
        </p:nvSpPr>
        <p:spPr>
          <a:xfrm>
            <a:off x="887002" y="5605534"/>
            <a:ext cx="6530940" cy="5283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800" dirty="0"/>
              <a:t>Obtener textos de la web </a:t>
            </a:r>
            <a:r>
              <a:rPr lang="es-ES" sz="2800" dirty="0">
                <a:sym typeface="Wingdings" panose="05000000000000000000" pitchFamily="2" charset="2"/>
              </a:rPr>
              <a:t> Posterior Análisis</a:t>
            </a:r>
            <a:endParaRPr lang="es-ES" sz="2800" dirty="0"/>
          </a:p>
          <a:p>
            <a:pPr marL="530352" lvl="1" indent="0">
              <a:buFont typeface="Franklin Gothic Book" panose="020B0503020102020204" pitchFamily="34" charset="0"/>
              <a:buNone/>
            </a:pPr>
            <a:endParaRPr lang="es-ES" sz="2800" dirty="0"/>
          </a:p>
        </p:txBody>
      </p:sp>
      <p:pic>
        <p:nvPicPr>
          <p:cNvPr id="18" name="Imagen 17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DFD3FA1A-6DAB-4A41-B632-1049F1D31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0006" y="2715088"/>
            <a:ext cx="7978758" cy="22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38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0.13893 -7.40741E-7 C 0.20117 -7.40741E-7 0.27799 -0.07847 0.27799 -0.14213 L 0.27799 -0.2840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3" y="-142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12669 7.40741E-7 C 0.18359 7.40741E-7 0.25378 0.07639 0.25378 0.13889 L 0.25378 0.2777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82" y="13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 L 0.04284 0 C 0.06185 0 0.08542 0.07894 0.08542 0.14352 L 0.08542 0.2870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143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1681</TotalTime>
  <Words>569</Words>
  <Application>Microsoft Office PowerPoint</Application>
  <PresentationFormat>Panorámica</PresentationFormat>
  <Paragraphs>227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Franklin Gothic Book</vt:lpstr>
      <vt:lpstr>Times New Roman</vt:lpstr>
      <vt:lpstr>Recorte</vt:lpstr>
      <vt:lpstr> Detección de patrones machistas en noticias de internet</vt:lpstr>
      <vt:lpstr>Índice</vt:lpstr>
      <vt:lpstr>Motivación</vt:lpstr>
      <vt:lpstr>Motivación</vt:lpstr>
      <vt:lpstr>Motivación</vt:lpstr>
      <vt:lpstr>Motivación</vt:lpstr>
      <vt:lpstr>Objetivos</vt:lpstr>
      <vt:lpstr>Objetivos</vt:lpstr>
      <vt:lpstr>Presentación de PowerPoint</vt:lpstr>
      <vt:lpstr>Presentación de PowerPoint</vt:lpstr>
      <vt:lpstr>Presentación de PowerPoint</vt:lpstr>
      <vt:lpstr>Objetivos</vt:lpstr>
      <vt:lpstr>Estructura del proyecto</vt:lpstr>
      <vt:lpstr>Estructura del Proyecto</vt:lpstr>
      <vt:lpstr>Presentación de PowerPoint</vt:lpstr>
      <vt:lpstr>Presentación de PowerPoint</vt:lpstr>
      <vt:lpstr>Presentación de PowerPoint</vt:lpstr>
      <vt:lpstr>Presentación de PowerPoint</vt:lpstr>
      <vt:lpstr>Metodología</vt:lpstr>
      <vt:lpstr>Metodología</vt:lpstr>
      <vt:lpstr>Metodología</vt:lpstr>
      <vt:lpstr>Metodología</vt:lpstr>
      <vt:lpstr>Metodología</vt:lpstr>
      <vt:lpstr>DEMO</vt:lpstr>
      <vt:lpstr>Conclusiones y Trabajo futuro</vt:lpstr>
      <vt:lpstr>Conclusiones</vt:lpstr>
      <vt:lpstr>Trabajo Futuro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Implementación de una red convolucional sobre un dispositivo móvil</dc:title>
  <dc:creator>Daniel Riveros García</dc:creator>
  <cp:lastModifiedBy>DANIEL RIVEROS GARCIA</cp:lastModifiedBy>
  <cp:revision>112</cp:revision>
  <dcterms:created xsi:type="dcterms:W3CDTF">2020-09-01T14:59:45Z</dcterms:created>
  <dcterms:modified xsi:type="dcterms:W3CDTF">2022-10-15T07:09:49Z</dcterms:modified>
</cp:coreProperties>
</file>